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281" r:id="rId4"/>
    <p:sldId id="285" r:id="rId5"/>
    <p:sldId id="259" r:id="rId6"/>
    <p:sldId id="257" r:id="rId7"/>
    <p:sldId id="268" r:id="rId8"/>
    <p:sldId id="447" r:id="rId9"/>
    <p:sldId id="273" r:id="rId10"/>
    <p:sldId id="449" r:id="rId11"/>
    <p:sldId id="269" r:id="rId12"/>
    <p:sldId id="271" r:id="rId13"/>
    <p:sldId id="286" r:id="rId14"/>
    <p:sldId id="443" r:id="rId15"/>
    <p:sldId id="274" r:id="rId16"/>
    <p:sldId id="272" r:id="rId17"/>
    <p:sldId id="277" r:id="rId18"/>
    <p:sldId id="275" r:id="rId19"/>
    <p:sldId id="276" r:id="rId20"/>
    <p:sldId id="280" r:id="rId21"/>
    <p:sldId id="278" r:id="rId22"/>
    <p:sldId id="441" r:id="rId23"/>
    <p:sldId id="290" r:id="rId24"/>
    <p:sldId id="446" r:id="rId25"/>
    <p:sldId id="26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4F2683"/>
    <a:srgbClr val="1573BD"/>
    <a:srgbClr val="F6AC41"/>
    <a:srgbClr val="DE3B3C"/>
    <a:srgbClr val="ABC61F"/>
    <a:srgbClr val="807F83"/>
    <a:srgbClr val="3C1B7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94521"/>
  </p:normalViewPr>
  <p:slideViewPr>
    <p:cSldViewPr snapToGrid="0">
      <p:cViewPr varScale="1">
        <p:scale>
          <a:sx n="120" d="100"/>
          <a:sy n="120" d="100"/>
        </p:scale>
        <p:origin x="2088"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E7E02-177F-1742-9B54-4359DFA80663}" type="datetimeFigureOut">
              <a:rPr lang="en-US" smtClean="0"/>
              <a:t>12/11/25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90D64E-5987-2D4B-9D87-3BA09D935B88}" type="slidenum">
              <a:rPr lang="en-US" smtClean="0"/>
              <a:t>‹#›</a:t>
            </a:fld>
            <a:endParaRPr lang="en-US"/>
          </a:p>
        </p:txBody>
      </p:sp>
    </p:spTree>
    <p:extLst>
      <p:ext uri="{BB962C8B-B14F-4D97-AF65-F5344CB8AC3E}">
        <p14:creationId xmlns:p14="http://schemas.microsoft.com/office/powerpoint/2010/main" val="3135891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A97568-298B-6740-9B9F-550E69FACD20}" type="datetimeFigureOut">
              <a:rPr lang="en-US" smtClean="0"/>
              <a:t>12/11/25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C7D68-8AC4-0440-B1C1-67A64591BBB7}" type="slidenum">
              <a:rPr lang="en-US" smtClean="0"/>
              <a:t>‹#›</a:t>
            </a:fld>
            <a:endParaRPr lang="en-US"/>
          </a:p>
        </p:txBody>
      </p:sp>
    </p:spTree>
    <p:extLst>
      <p:ext uri="{BB962C8B-B14F-4D97-AF65-F5344CB8AC3E}">
        <p14:creationId xmlns:p14="http://schemas.microsoft.com/office/powerpoint/2010/main" val="1044458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1</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23CC-3A56-5997-6B28-737500E9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DF4DD-34D2-C2D2-0F59-8D974E42A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510CA-FB5F-CE50-57DE-78251E570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FE90D7-C1D9-7B9A-4BEC-0CE66D41881F}"/>
              </a:ext>
            </a:extLst>
          </p:cNvPr>
          <p:cNvSpPr>
            <a:spLocks noGrp="1"/>
          </p:cNvSpPr>
          <p:nvPr>
            <p:ph type="sldNum" sz="quarter" idx="10"/>
          </p:nvPr>
        </p:nvSpPr>
        <p:spPr/>
        <p:txBody>
          <a:bodyPr/>
          <a:lstStyle/>
          <a:p>
            <a:fld id="{FADC7D68-8AC4-0440-B1C1-67A64591BBB7}" type="slidenum">
              <a:rPr lang="en-US" smtClean="0"/>
              <a:t>11</a:t>
            </a:fld>
            <a:endParaRPr lang="en-US"/>
          </a:p>
        </p:txBody>
      </p:sp>
    </p:spTree>
    <p:extLst>
      <p:ext uri="{BB962C8B-B14F-4D97-AF65-F5344CB8AC3E}">
        <p14:creationId xmlns:p14="http://schemas.microsoft.com/office/powerpoint/2010/main" val="379595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8E52-8F77-BF71-1316-72CFBE76B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FCF2D-1901-C95B-AC21-8123CA5A2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71B16-AA06-DBD0-0A18-34B6618D78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6D194-E3D3-0806-43AB-FCB485BB2DE9}"/>
              </a:ext>
            </a:extLst>
          </p:cNvPr>
          <p:cNvSpPr>
            <a:spLocks noGrp="1"/>
          </p:cNvSpPr>
          <p:nvPr>
            <p:ph type="sldNum" sz="quarter" idx="10"/>
          </p:nvPr>
        </p:nvSpPr>
        <p:spPr/>
        <p:txBody>
          <a:bodyPr/>
          <a:lstStyle/>
          <a:p>
            <a:fld id="{FADC7D68-8AC4-0440-B1C1-67A64591BBB7}" type="slidenum">
              <a:rPr lang="en-US" smtClean="0"/>
              <a:t>12</a:t>
            </a:fld>
            <a:endParaRPr lang="en-US"/>
          </a:p>
        </p:txBody>
      </p:sp>
    </p:spTree>
    <p:extLst>
      <p:ext uri="{BB962C8B-B14F-4D97-AF65-F5344CB8AC3E}">
        <p14:creationId xmlns:p14="http://schemas.microsoft.com/office/powerpoint/2010/main" val="58056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F2D8-8FD1-C5CE-60C1-038677D6C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7549E-A6D8-6A71-E5DA-3AAF44DD3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29891-5AB6-FF61-B189-F0E7DFB5B5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ADE68C-1E10-469D-0549-BBBF06D76D41}"/>
              </a:ext>
            </a:extLst>
          </p:cNvPr>
          <p:cNvSpPr>
            <a:spLocks noGrp="1"/>
          </p:cNvSpPr>
          <p:nvPr>
            <p:ph type="sldNum" sz="quarter" idx="10"/>
          </p:nvPr>
        </p:nvSpPr>
        <p:spPr/>
        <p:txBody>
          <a:bodyPr/>
          <a:lstStyle/>
          <a:p>
            <a:fld id="{FADC7D68-8AC4-0440-B1C1-67A64591BBB7}" type="slidenum">
              <a:rPr lang="en-US" smtClean="0"/>
              <a:t>13</a:t>
            </a:fld>
            <a:endParaRPr lang="en-US"/>
          </a:p>
        </p:txBody>
      </p:sp>
    </p:spTree>
    <p:extLst>
      <p:ext uri="{BB962C8B-B14F-4D97-AF65-F5344CB8AC3E}">
        <p14:creationId xmlns:p14="http://schemas.microsoft.com/office/powerpoint/2010/main" val="120944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4F586-1CD7-6E90-B18D-64CEB1E23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F06F00-EC15-6C3A-3103-D055E935D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817C1-D49A-5087-9817-1CE388169E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9310E2-03BD-AC62-F1E2-DCE55BF172FF}"/>
              </a:ext>
            </a:extLst>
          </p:cNvPr>
          <p:cNvSpPr>
            <a:spLocks noGrp="1"/>
          </p:cNvSpPr>
          <p:nvPr>
            <p:ph type="sldNum" sz="quarter" idx="10"/>
          </p:nvPr>
        </p:nvSpPr>
        <p:spPr/>
        <p:txBody>
          <a:bodyPr/>
          <a:lstStyle/>
          <a:p>
            <a:fld id="{FADC7D68-8AC4-0440-B1C1-67A64591BBB7}" type="slidenum">
              <a:rPr lang="en-US" smtClean="0"/>
              <a:t>14</a:t>
            </a:fld>
            <a:endParaRPr lang="en-US"/>
          </a:p>
        </p:txBody>
      </p:sp>
    </p:spTree>
    <p:extLst>
      <p:ext uri="{BB962C8B-B14F-4D97-AF65-F5344CB8AC3E}">
        <p14:creationId xmlns:p14="http://schemas.microsoft.com/office/powerpoint/2010/main" val="299657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56B0-D03F-1E75-3C58-C8E9D0F9B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0568C-CF8D-BD40-7050-DDBA3D527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5B9CE-0346-43EB-E713-FB2E70B903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F5639C-66D3-4D8F-0FD5-24B3C7F5E384}"/>
              </a:ext>
            </a:extLst>
          </p:cNvPr>
          <p:cNvSpPr>
            <a:spLocks noGrp="1"/>
          </p:cNvSpPr>
          <p:nvPr>
            <p:ph type="sldNum" sz="quarter" idx="10"/>
          </p:nvPr>
        </p:nvSpPr>
        <p:spPr/>
        <p:txBody>
          <a:bodyPr/>
          <a:lstStyle/>
          <a:p>
            <a:fld id="{FADC7D68-8AC4-0440-B1C1-67A64591BBB7}" type="slidenum">
              <a:rPr lang="en-US" smtClean="0"/>
              <a:t>15</a:t>
            </a:fld>
            <a:endParaRPr lang="en-US"/>
          </a:p>
        </p:txBody>
      </p:sp>
    </p:spTree>
    <p:extLst>
      <p:ext uri="{BB962C8B-B14F-4D97-AF65-F5344CB8AC3E}">
        <p14:creationId xmlns:p14="http://schemas.microsoft.com/office/powerpoint/2010/main" val="383420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68690-2D67-872A-7349-0C0D3072A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39E93-CF0C-FDDB-68D2-C619AF9C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284D9-D189-1AD2-1D75-DB6CF17E90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397F63-DB8A-D655-741F-E4F31D85BEFC}"/>
              </a:ext>
            </a:extLst>
          </p:cNvPr>
          <p:cNvSpPr>
            <a:spLocks noGrp="1"/>
          </p:cNvSpPr>
          <p:nvPr>
            <p:ph type="sldNum" sz="quarter" idx="10"/>
          </p:nvPr>
        </p:nvSpPr>
        <p:spPr/>
        <p:txBody>
          <a:bodyPr/>
          <a:lstStyle/>
          <a:p>
            <a:fld id="{FADC7D68-8AC4-0440-B1C1-67A64591BBB7}" type="slidenum">
              <a:rPr lang="en-US" smtClean="0"/>
              <a:t>16</a:t>
            </a:fld>
            <a:endParaRPr lang="en-US"/>
          </a:p>
        </p:txBody>
      </p:sp>
    </p:spTree>
    <p:extLst>
      <p:ext uri="{BB962C8B-B14F-4D97-AF65-F5344CB8AC3E}">
        <p14:creationId xmlns:p14="http://schemas.microsoft.com/office/powerpoint/2010/main" val="2376483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A48D3-37B6-3359-3C91-B998187A3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A27DC-03DF-75C1-8D9C-6DCB05D03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1AA96-58B8-073D-4633-3040241A72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199264-5242-B3B3-F7F2-6427458F21AF}"/>
              </a:ext>
            </a:extLst>
          </p:cNvPr>
          <p:cNvSpPr>
            <a:spLocks noGrp="1"/>
          </p:cNvSpPr>
          <p:nvPr>
            <p:ph type="sldNum" sz="quarter" idx="10"/>
          </p:nvPr>
        </p:nvSpPr>
        <p:spPr/>
        <p:txBody>
          <a:bodyPr/>
          <a:lstStyle/>
          <a:p>
            <a:fld id="{FADC7D68-8AC4-0440-B1C1-67A64591BBB7}" type="slidenum">
              <a:rPr lang="en-US" smtClean="0"/>
              <a:t>17</a:t>
            </a:fld>
            <a:endParaRPr lang="en-US"/>
          </a:p>
        </p:txBody>
      </p:sp>
    </p:spTree>
    <p:extLst>
      <p:ext uri="{BB962C8B-B14F-4D97-AF65-F5344CB8AC3E}">
        <p14:creationId xmlns:p14="http://schemas.microsoft.com/office/powerpoint/2010/main" val="3297284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60BCD-1198-D0A2-5334-5563AA8BA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5DFA4-8EC0-A61C-ADE0-25E7CAA68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BFD4FC-CEF3-D7D4-BAB6-CC7F28F5A3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1FBFEF-2B2B-F914-0A7A-0363203BF882}"/>
              </a:ext>
            </a:extLst>
          </p:cNvPr>
          <p:cNvSpPr>
            <a:spLocks noGrp="1"/>
          </p:cNvSpPr>
          <p:nvPr>
            <p:ph type="sldNum" sz="quarter" idx="10"/>
          </p:nvPr>
        </p:nvSpPr>
        <p:spPr/>
        <p:txBody>
          <a:bodyPr/>
          <a:lstStyle/>
          <a:p>
            <a:fld id="{FADC7D68-8AC4-0440-B1C1-67A64591BBB7}" type="slidenum">
              <a:rPr lang="en-US" smtClean="0"/>
              <a:t>18</a:t>
            </a:fld>
            <a:endParaRPr lang="en-US"/>
          </a:p>
        </p:txBody>
      </p:sp>
    </p:spTree>
    <p:extLst>
      <p:ext uri="{BB962C8B-B14F-4D97-AF65-F5344CB8AC3E}">
        <p14:creationId xmlns:p14="http://schemas.microsoft.com/office/powerpoint/2010/main" val="222325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E4256-94ED-D61B-9295-BF2B2860B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1FEE5-F047-0109-3024-1A1037FE1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016E9-13CB-4B1F-E580-43B0B38CEB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FCD3B1E-8687-B79B-A7C9-B96FE09E7341}"/>
              </a:ext>
            </a:extLst>
          </p:cNvPr>
          <p:cNvSpPr>
            <a:spLocks noGrp="1"/>
          </p:cNvSpPr>
          <p:nvPr>
            <p:ph type="sldNum" sz="quarter" idx="10"/>
          </p:nvPr>
        </p:nvSpPr>
        <p:spPr/>
        <p:txBody>
          <a:bodyPr/>
          <a:lstStyle/>
          <a:p>
            <a:fld id="{FADC7D68-8AC4-0440-B1C1-67A64591BBB7}" type="slidenum">
              <a:rPr lang="en-US" smtClean="0"/>
              <a:t>19</a:t>
            </a:fld>
            <a:endParaRPr lang="en-US"/>
          </a:p>
        </p:txBody>
      </p:sp>
    </p:spTree>
    <p:extLst>
      <p:ext uri="{BB962C8B-B14F-4D97-AF65-F5344CB8AC3E}">
        <p14:creationId xmlns:p14="http://schemas.microsoft.com/office/powerpoint/2010/main" val="3471914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4407-F8E1-D2F5-0A9B-198EEDC04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43DA5-7C7D-F779-488A-DB40819B8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813A6-26DE-869D-ACB5-E4EA2A6F2F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B4470B-9013-A83A-06A0-2D871544D4AC}"/>
              </a:ext>
            </a:extLst>
          </p:cNvPr>
          <p:cNvSpPr>
            <a:spLocks noGrp="1"/>
          </p:cNvSpPr>
          <p:nvPr>
            <p:ph type="sldNum" sz="quarter" idx="10"/>
          </p:nvPr>
        </p:nvSpPr>
        <p:spPr/>
        <p:txBody>
          <a:bodyPr/>
          <a:lstStyle/>
          <a:p>
            <a:fld id="{FADC7D68-8AC4-0440-B1C1-67A64591BBB7}" type="slidenum">
              <a:rPr lang="en-US" smtClean="0"/>
              <a:t>20</a:t>
            </a:fld>
            <a:endParaRPr lang="en-US"/>
          </a:p>
        </p:txBody>
      </p:sp>
    </p:spTree>
    <p:extLst>
      <p:ext uri="{BB962C8B-B14F-4D97-AF65-F5344CB8AC3E}">
        <p14:creationId xmlns:p14="http://schemas.microsoft.com/office/powerpoint/2010/main" val="398824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a:t>
            </a:fld>
            <a:endParaRPr lang="en-US"/>
          </a:p>
        </p:txBody>
      </p:sp>
    </p:spTree>
    <p:extLst>
      <p:ext uri="{BB962C8B-B14F-4D97-AF65-F5344CB8AC3E}">
        <p14:creationId xmlns:p14="http://schemas.microsoft.com/office/powerpoint/2010/main" val="1717301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771A2-387A-78BC-0004-5B4DB020F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03006-54BC-5C9E-176D-2B2DA283F0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59F39-0A1A-A517-B6AE-462AA2F2CC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58F745-51C8-F943-93CB-ECF22DF2F7C6}"/>
              </a:ext>
            </a:extLst>
          </p:cNvPr>
          <p:cNvSpPr>
            <a:spLocks noGrp="1"/>
          </p:cNvSpPr>
          <p:nvPr>
            <p:ph type="sldNum" sz="quarter" idx="10"/>
          </p:nvPr>
        </p:nvSpPr>
        <p:spPr/>
        <p:txBody>
          <a:bodyPr/>
          <a:lstStyle/>
          <a:p>
            <a:fld id="{FADC7D68-8AC4-0440-B1C1-67A64591BBB7}" type="slidenum">
              <a:rPr lang="en-US" smtClean="0"/>
              <a:t>21</a:t>
            </a:fld>
            <a:endParaRPr lang="en-US"/>
          </a:p>
        </p:txBody>
      </p:sp>
    </p:spTree>
    <p:extLst>
      <p:ext uri="{BB962C8B-B14F-4D97-AF65-F5344CB8AC3E}">
        <p14:creationId xmlns:p14="http://schemas.microsoft.com/office/powerpoint/2010/main" val="69616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6A04D-6F9F-ABB4-ADF7-D716D7C2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685E7-5E7C-8DF5-86E6-90942695D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22ADD-CC53-BB63-166A-FFE0F417566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BA1E39-2312-1E1E-D4ED-3AFB85121063}"/>
              </a:ext>
            </a:extLst>
          </p:cNvPr>
          <p:cNvSpPr>
            <a:spLocks noGrp="1"/>
          </p:cNvSpPr>
          <p:nvPr>
            <p:ph type="sldNum" sz="quarter" idx="10"/>
          </p:nvPr>
        </p:nvSpPr>
        <p:spPr/>
        <p:txBody>
          <a:bodyPr/>
          <a:lstStyle/>
          <a:p>
            <a:fld id="{FADC7D68-8AC4-0440-B1C1-67A64591BBB7}" type="slidenum">
              <a:rPr lang="en-US" smtClean="0"/>
              <a:t>22</a:t>
            </a:fld>
            <a:endParaRPr lang="en-US"/>
          </a:p>
        </p:txBody>
      </p:sp>
    </p:spTree>
    <p:extLst>
      <p:ext uri="{BB962C8B-B14F-4D97-AF65-F5344CB8AC3E}">
        <p14:creationId xmlns:p14="http://schemas.microsoft.com/office/powerpoint/2010/main" val="3440696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0C7FD-AA6F-5ABE-DC2B-46A1DC3B0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199608-62B2-F40D-158F-327C13EAF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FA1D2-1A44-0C13-E0C0-46CC173DD9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BF0E31-003B-BE3A-44D4-69E4D7183F3C}"/>
              </a:ext>
            </a:extLst>
          </p:cNvPr>
          <p:cNvSpPr>
            <a:spLocks noGrp="1"/>
          </p:cNvSpPr>
          <p:nvPr>
            <p:ph type="sldNum" sz="quarter" idx="10"/>
          </p:nvPr>
        </p:nvSpPr>
        <p:spPr/>
        <p:txBody>
          <a:bodyPr/>
          <a:lstStyle/>
          <a:p>
            <a:fld id="{FADC7D68-8AC4-0440-B1C1-67A64591BBB7}" type="slidenum">
              <a:rPr lang="en-US" smtClean="0"/>
              <a:t>23</a:t>
            </a:fld>
            <a:endParaRPr lang="en-US"/>
          </a:p>
        </p:txBody>
      </p:sp>
    </p:spTree>
    <p:extLst>
      <p:ext uri="{BB962C8B-B14F-4D97-AF65-F5344CB8AC3E}">
        <p14:creationId xmlns:p14="http://schemas.microsoft.com/office/powerpoint/2010/main" val="399027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25</a:t>
            </a:fld>
            <a:endParaRPr lang="en-US"/>
          </a:p>
        </p:txBody>
      </p:sp>
    </p:spTree>
    <p:extLst>
      <p:ext uri="{BB962C8B-B14F-4D97-AF65-F5344CB8AC3E}">
        <p14:creationId xmlns:p14="http://schemas.microsoft.com/office/powerpoint/2010/main" val="428541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03367-C684-5AAC-B4B9-27AB15E063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59C7B-3395-73C6-810B-49E481434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6ABBB-E26D-7C16-8995-B98EA5A101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5D40A0-3280-4A05-551E-739FDDB63183}"/>
              </a:ext>
            </a:extLst>
          </p:cNvPr>
          <p:cNvSpPr>
            <a:spLocks noGrp="1"/>
          </p:cNvSpPr>
          <p:nvPr>
            <p:ph type="sldNum" sz="quarter" idx="10"/>
          </p:nvPr>
        </p:nvSpPr>
        <p:spPr/>
        <p:txBody>
          <a:bodyPr/>
          <a:lstStyle/>
          <a:p>
            <a:fld id="{FADC7D68-8AC4-0440-B1C1-67A64591BBB7}" type="slidenum">
              <a:rPr lang="en-US" smtClean="0"/>
              <a:t>3</a:t>
            </a:fld>
            <a:endParaRPr lang="en-US"/>
          </a:p>
        </p:txBody>
      </p:sp>
    </p:spTree>
    <p:extLst>
      <p:ext uri="{BB962C8B-B14F-4D97-AF65-F5344CB8AC3E}">
        <p14:creationId xmlns:p14="http://schemas.microsoft.com/office/powerpoint/2010/main" val="308756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A1D40-1BF9-6442-4FBA-88CD68FB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B7B67-C9B9-1D65-231D-CD0240E84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65B96-5B30-E860-9296-0F8D4F1118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7C2E2C-BEE5-3E5A-4584-40C96F8B628F}"/>
              </a:ext>
            </a:extLst>
          </p:cNvPr>
          <p:cNvSpPr>
            <a:spLocks noGrp="1"/>
          </p:cNvSpPr>
          <p:nvPr>
            <p:ph type="sldNum" sz="quarter" idx="10"/>
          </p:nvPr>
        </p:nvSpPr>
        <p:spPr/>
        <p:txBody>
          <a:bodyPr/>
          <a:lstStyle/>
          <a:p>
            <a:fld id="{FADC7D68-8AC4-0440-B1C1-67A64591BBB7}" type="slidenum">
              <a:rPr lang="en-US" smtClean="0"/>
              <a:t>4</a:t>
            </a:fld>
            <a:endParaRPr lang="en-US"/>
          </a:p>
        </p:txBody>
      </p:sp>
    </p:spTree>
    <p:extLst>
      <p:ext uri="{BB962C8B-B14F-4D97-AF65-F5344CB8AC3E}">
        <p14:creationId xmlns:p14="http://schemas.microsoft.com/office/powerpoint/2010/main" val="397502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5</a:t>
            </a:fld>
            <a:endParaRPr lang="en-US"/>
          </a:p>
        </p:txBody>
      </p:sp>
    </p:spTree>
    <p:extLst>
      <p:ext uri="{BB962C8B-B14F-4D97-AF65-F5344CB8AC3E}">
        <p14:creationId xmlns:p14="http://schemas.microsoft.com/office/powerpoint/2010/main" val="334385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DC7D68-8AC4-0440-B1C1-67A64591BBB7}" type="slidenum">
              <a:rPr lang="en-US" smtClean="0"/>
              <a:t>6</a:t>
            </a:fld>
            <a:endParaRPr lang="en-US"/>
          </a:p>
        </p:txBody>
      </p:sp>
    </p:spTree>
    <p:extLst>
      <p:ext uri="{BB962C8B-B14F-4D97-AF65-F5344CB8AC3E}">
        <p14:creationId xmlns:p14="http://schemas.microsoft.com/office/powerpoint/2010/main" val="1803711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223B4-F823-6EE1-FA64-A7CEF6C6A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A37D2-36D8-F3BE-CA69-66CAEA467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BB9A16-F524-361D-E93A-F70019D20D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51DE88-22E3-5933-65F4-313E95CE6C3F}"/>
              </a:ext>
            </a:extLst>
          </p:cNvPr>
          <p:cNvSpPr>
            <a:spLocks noGrp="1"/>
          </p:cNvSpPr>
          <p:nvPr>
            <p:ph type="sldNum" sz="quarter" idx="10"/>
          </p:nvPr>
        </p:nvSpPr>
        <p:spPr/>
        <p:txBody>
          <a:bodyPr/>
          <a:lstStyle/>
          <a:p>
            <a:fld id="{FADC7D68-8AC4-0440-B1C1-67A64591BBB7}" type="slidenum">
              <a:rPr lang="en-US" smtClean="0"/>
              <a:t>7</a:t>
            </a:fld>
            <a:endParaRPr lang="en-US"/>
          </a:p>
        </p:txBody>
      </p:sp>
    </p:spTree>
    <p:extLst>
      <p:ext uri="{BB962C8B-B14F-4D97-AF65-F5344CB8AC3E}">
        <p14:creationId xmlns:p14="http://schemas.microsoft.com/office/powerpoint/2010/main" val="358306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DC2D8-10E9-3624-654E-06D747C48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40FF4-E6A5-A509-2AFA-EC2070B79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2CCB2-6115-5505-76FD-4A6567F62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F7A410-B1AE-2297-8ADE-9EAFF33E829B}"/>
              </a:ext>
            </a:extLst>
          </p:cNvPr>
          <p:cNvSpPr>
            <a:spLocks noGrp="1"/>
          </p:cNvSpPr>
          <p:nvPr>
            <p:ph type="sldNum" sz="quarter" idx="10"/>
          </p:nvPr>
        </p:nvSpPr>
        <p:spPr/>
        <p:txBody>
          <a:bodyPr/>
          <a:lstStyle/>
          <a:p>
            <a:fld id="{FADC7D68-8AC4-0440-B1C1-67A64591BBB7}" type="slidenum">
              <a:rPr lang="en-US" smtClean="0"/>
              <a:t>9</a:t>
            </a:fld>
            <a:endParaRPr lang="en-US"/>
          </a:p>
        </p:txBody>
      </p:sp>
    </p:spTree>
    <p:extLst>
      <p:ext uri="{BB962C8B-B14F-4D97-AF65-F5344CB8AC3E}">
        <p14:creationId xmlns:p14="http://schemas.microsoft.com/office/powerpoint/2010/main" val="134409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1CDAE-E198-B7EF-F175-BF578909D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2CEB9-78BB-8F5D-5834-BB91B141B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EFA550-1639-FF29-13EC-3F41F6F9D2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2EE34F-8F1F-A572-253C-1A2BFD06099B}"/>
              </a:ext>
            </a:extLst>
          </p:cNvPr>
          <p:cNvSpPr>
            <a:spLocks noGrp="1"/>
          </p:cNvSpPr>
          <p:nvPr>
            <p:ph type="sldNum" sz="quarter" idx="10"/>
          </p:nvPr>
        </p:nvSpPr>
        <p:spPr/>
        <p:txBody>
          <a:bodyPr/>
          <a:lstStyle/>
          <a:p>
            <a:fld id="{FADC7D68-8AC4-0440-B1C1-67A64591BBB7}" type="slidenum">
              <a:rPr lang="en-US" smtClean="0"/>
              <a:t>10</a:t>
            </a:fld>
            <a:endParaRPr lang="en-US"/>
          </a:p>
        </p:txBody>
      </p:sp>
    </p:spTree>
    <p:extLst>
      <p:ext uri="{BB962C8B-B14F-4D97-AF65-F5344CB8AC3E}">
        <p14:creationId xmlns:p14="http://schemas.microsoft.com/office/powerpoint/2010/main" val="4283854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A34A24-CCD4-E849-8882-22BD847D2D41}"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40327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0598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1095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43693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34A24-CCD4-E849-8882-22BD847D2D41}"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51972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A34A24-CCD4-E849-8882-22BD847D2D41}"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79872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A34A24-CCD4-E849-8882-22BD847D2D41}" type="datetimeFigureOut">
              <a:rPr lang="en-US" smtClean="0"/>
              <a:t>12/11/25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88464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A34A24-CCD4-E849-8882-22BD847D2D41}" type="datetimeFigureOut">
              <a:rPr lang="en-US" smtClean="0"/>
              <a:t>12/11/25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99725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A34A24-CCD4-E849-8882-22BD847D2D41}" type="datetimeFigureOut">
              <a:rPr lang="en-US" smtClean="0"/>
              <a:t>12/11/25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826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3886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64119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A34A24-CCD4-E849-8882-22BD847D2D41}" type="datetimeFigureOut">
              <a:rPr lang="en-US" smtClean="0"/>
              <a:t>12/11/25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8058-3785-FA4E-971F-CD598328817B}" type="slidenum">
              <a:rPr lang="en-US" smtClean="0"/>
              <a:t>‹#›</a:t>
            </a:fld>
            <a:endParaRPr lang="en-US"/>
          </a:p>
        </p:txBody>
      </p:sp>
    </p:spTree>
    <p:extLst>
      <p:ext uri="{BB962C8B-B14F-4D97-AF65-F5344CB8AC3E}">
        <p14:creationId xmlns:p14="http://schemas.microsoft.com/office/powerpoint/2010/main" val="24380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2.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jpeg"/><Relationship Id="rId10" Type="http://schemas.openxmlformats.org/officeDocument/2006/relationships/image" Target="../media/image36.png"/><Relationship Id="rId4" Type="http://schemas.openxmlformats.org/officeDocument/2006/relationships/image" Target="../media/image23.sv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0259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35F4-0922-6419-458A-A7AF2FA1228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57451213-8871-2C60-A418-0D056F6B82BC}"/>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HSREB </a:t>
            </a:r>
          </a:p>
        </p:txBody>
      </p:sp>
      <p:sp>
        <p:nvSpPr>
          <p:cNvPr id="7" name="TextBox 6">
            <a:extLst>
              <a:ext uri="{FF2B5EF4-FFF2-40B4-BE49-F238E27FC236}">
                <a16:creationId xmlns:a16="http://schemas.microsoft.com/office/drawing/2014/main" id="{6C1E00B1-399B-0EB0-ACC8-15C84F998F60}"/>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8" name="Picture 7" descr="A black screen with white text&#10;&#10;AI-generated content may be incorrect.">
            <a:extLst>
              <a:ext uri="{FF2B5EF4-FFF2-40B4-BE49-F238E27FC236}">
                <a16:creationId xmlns:a16="http://schemas.microsoft.com/office/drawing/2014/main" id="{247DD771-FC07-E916-C595-3B73BA331BF0}"/>
              </a:ext>
            </a:extLst>
          </p:cNvPr>
          <p:cNvPicPr>
            <a:picLocks noChangeAspect="1"/>
          </p:cNvPicPr>
          <p:nvPr/>
        </p:nvPicPr>
        <p:blipFill>
          <a:blip r:embed="rId3"/>
          <a:stretch>
            <a:fillRect/>
          </a:stretch>
        </p:blipFill>
        <p:spPr>
          <a:xfrm>
            <a:off x="1270000" y="1447800"/>
            <a:ext cx="6604000" cy="3962400"/>
          </a:xfrm>
          <a:prstGeom prst="rect">
            <a:avLst/>
          </a:prstGeom>
        </p:spPr>
      </p:pic>
    </p:spTree>
    <p:extLst>
      <p:ext uri="{BB962C8B-B14F-4D97-AF65-F5344CB8AC3E}">
        <p14:creationId xmlns:p14="http://schemas.microsoft.com/office/powerpoint/2010/main" val="28918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A3BD2-90AF-B1ED-82CE-2301A97CE93D}"/>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7D735AD5-2CC1-FC15-97FD-AED3C270F43D}"/>
              </a:ext>
            </a:extLst>
          </p:cNvPr>
          <p:cNvSpPr txBox="1"/>
          <p:nvPr/>
        </p:nvSpPr>
        <p:spPr>
          <a:xfrm>
            <a:off x="4432350" y="735955"/>
            <a:ext cx="4543948" cy="5416868"/>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 </a:t>
            </a:r>
          </a:p>
          <a:p>
            <a:endParaRPr lang="en-CA" sz="1200" u="sng" dirty="0"/>
          </a:p>
          <a:p>
            <a:r>
              <a:rPr lang="en-CA" sz="1200" u="sng" dirty="0"/>
              <a:t>Purpose</a:t>
            </a:r>
            <a:r>
              <a:rPr lang="en-CA" sz="1200" dirty="0"/>
              <a:t>: To integrate people with lived and living experience (PWLLE) into drug-checking initiatives in supervised consumption sites (SCSs), harm reduction centres and public health clinics in Canada.</a:t>
            </a:r>
          </a:p>
          <a:p>
            <a:endParaRPr lang="en-CA" sz="1200" dirty="0"/>
          </a:p>
          <a:p>
            <a:r>
              <a:rPr lang="en-CA" sz="1200" u="sng" dirty="0"/>
              <a:t>Primary Target Group</a:t>
            </a:r>
            <a:r>
              <a:rPr lang="en-CA" sz="1200" dirty="0"/>
              <a:t>: PWLLE working in substance use. </a:t>
            </a:r>
          </a:p>
          <a:p>
            <a:endParaRPr lang="en-CA" sz="1200" u="sng" dirty="0"/>
          </a:p>
          <a:p>
            <a:r>
              <a:rPr lang="en-CA" sz="1200" u="sng" dirty="0"/>
              <a:t>Methods</a:t>
            </a:r>
            <a:r>
              <a:rPr lang="en-CA" sz="1200" dirty="0"/>
              <a:t>: The project team will work with PWLLE to enhance current approaches to drug-checking. PWLLE will be consulted to help develop effective communication and training materials. Their feedback will be used to improve project outcomes by customizing drug-checking services across participating sites. PWLLE will also be trained in drug-checking technologies and methodologies to enable them to lead and implement drug-checking initiatives and training programs at other appropriate sites. </a:t>
            </a:r>
          </a:p>
          <a:p>
            <a:r>
              <a:rPr lang="en-CA" sz="1200" dirty="0"/>
              <a:t>	Deploy </a:t>
            </a:r>
            <a:r>
              <a:rPr lang="en-CA" sz="1200" dirty="0">
                <a:highlight>
                  <a:srgbClr val="FFFF00"/>
                </a:highlight>
              </a:rPr>
              <a:t>17</a:t>
            </a:r>
            <a:r>
              <a:rPr lang="en-CA" sz="1200" dirty="0"/>
              <a:t> new drug-checking devices implemented with the PWLLE feedback included in the software and training material updates. </a:t>
            </a:r>
          </a:p>
          <a:p>
            <a:r>
              <a:rPr lang="en-CA" sz="1200" dirty="0"/>
              <a:t>	This project acknowledges that needs may be different in distinct locations and communities, as well as from the service providers (SCSs, paramedics, festival organizers), and will focus on customized solutions. The final phase is evaluation and research to determine the impact of these interventions on current practices in the drug-checking space.</a:t>
            </a:r>
          </a:p>
          <a:p>
            <a:endParaRPr lang="en-CA" sz="1200" dirty="0"/>
          </a:p>
        </p:txBody>
      </p:sp>
      <p:sp>
        <p:nvSpPr>
          <p:cNvPr id="12" name="TextBox 11">
            <a:extLst>
              <a:ext uri="{FF2B5EF4-FFF2-40B4-BE49-F238E27FC236}">
                <a16:creationId xmlns:a16="http://schemas.microsoft.com/office/drawing/2014/main" id="{BD8D17B7-6EA8-BA75-B4DA-8B7349C13D1E}"/>
              </a:ext>
            </a:extLst>
          </p:cNvPr>
          <p:cNvSpPr txBox="1"/>
          <p:nvPr/>
        </p:nvSpPr>
        <p:spPr>
          <a:xfrm>
            <a:off x="156032" y="735955"/>
            <a:ext cx="4276318" cy="5047536"/>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a:t>
            </a:r>
          </a:p>
          <a:p>
            <a:endParaRPr lang="en-CA" sz="1200" dirty="0"/>
          </a:p>
          <a:p>
            <a:r>
              <a:rPr lang="en-CA" sz="1200" u="sng" dirty="0"/>
              <a:t>Purpose</a:t>
            </a:r>
            <a:r>
              <a:rPr lang="en-CA" sz="1200" dirty="0"/>
              <a:t>: To conduct research on the composition of illegal substances tested at 10 supervised consumption sites (SCSs) and the UWO laboratory (11 devices total), with Section 56 Exemptions in place; and develop reports and studies to help inform harm reduction service delivery, particularly with respect to drug-checking. </a:t>
            </a:r>
          </a:p>
          <a:p>
            <a:endParaRPr lang="en-CA" sz="1200" dirty="0"/>
          </a:p>
          <a:p>
            <a:r>
              <a:rPr lang="en-CA" sz="1200" u="sng" dirty="0"/>
              <a:t>Primary Target Group</a:t>
            </a:r>
            <a:r>
              <a:rPr lang="en-CA" sz="1200" dirty="0"/>
              <a:t>: People Who Use Drugs (PWUDs), People Who Inject Drugs (PWIDs), as well as people who work with them (‘support workers’).</a:t>
            </a:r>
          </a:p>
          <a:p>
            <a:endParaRPr lang="en-CA" sz="1200" dirty="0"/>
          </a:p>
          <a:p>
            <a:r>
              <a:rPr lang="en-CA" sz="1200" u="sng" dirty="0"/>
              <a:t>Methods:</a:t>
            </a:r>
            <a:r>
              <a:rPr lang="en-CA" sz="1200" dirty="0"/>
              <a:t> Deploy </a:t>
            </a:r>
            <a:r>
              <a:rPr lang="en-CA" sz="1200" dirty="0">
                <a:highlight>
                  <a:srgbClr val="FFFF00"/>
                </a:highlight>
              </a:rPr>
              <a:t>11</a:t>
            </a:r>
            <a:r>
              <a:rPr lang="en-CA" sz="1200" dirty="0"/>
              <a:t> networked spectrometer systems for permanent use at each harm reduction site and the UWO laboratory. Systems/devices will only become operational once the necessary site-specific exemptions are in place. </a:t>
            </a:r>
          </a:p>
          <a:p>
            <a:r>
              <a:rPr lang="en-CA" sz="1200" dirty="0"/>
              <a:t>	Scatr Inc will train harm reduction workers on how to operate the devices, and workers will be responsible for scanning samples from PWUDs. Geolocalized data from the sites will be used to generate real-time reports on drug circulation in Ontario and Canada, respectively. Sharing of anonymous drug-checking data will allow PWUDs to be more informed about their street drugs.</a:t>
            </a:r>
          </a:p>
        </p:txBody>
      </p:sp>
      <p:sp>
        <p:nvSpPr>
          <p:cNvPr id="32" name="TextBox 31">
            <a:extLst>
              <a:ext uri="{FF2B5EF4-FFF2-40B4-BE49-F238E27FC236}">
                <a16:creationId xmlns:a16="http://schemas.microsoft.com/office/drawing/2014/main" id="{384FD034-023E-7A1E-7009-F2C51BA56606}"/>
              </a:ext>
            </a:extLst>
          </p:cNvPr>
          <p:cNvSpPr txBox="1"/>
          <p:nvPr/>
        </p:nvSpPr>
        <p:spPr>
          <a:xfrm>
            <a:off x="429498"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sp>
        <p:nvSpPr>
          <p:cNvPr id="2" name="TextBox 1">
            <a:extLst>
              <a:ext uri="{FF2B5EF4-FFF2-40B4-BE49-F238E27FC236}">
                <a16:creationId xmlns:a16="http://schemas.microsoft.com/office/drawing/2014/main" id="{2CF0C1C8-EE49-63C4-DA59-8EAF825E78C4}"/>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62521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2746-0263-A2DF-DF9C-FFF5A64EFF4F}"/>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B3D4A690-2D1B-084B-A51C-C613E9107F99}"/>
              </a:ext>
            </a:extLst>
          </p:cNvPr>
          <p:cNvSpPr txBox="1"/>
          <p:nvPr/>
        </p:nvSpPr>
        <p:spPr>
          <a:xfrm>
            <a:off x="4438185" y="638685"/>
            <a:ext cx="4610924" cy="5201424"/>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 </a:t>
            </a:r>
            <a:r>
              <a:rPr lang="en-CA" sz="1400" i="1" dirty="0">
                <a:highlight>
                  <a:srgbClr val="FFFF00"/>
                </a:highlight>
              </a:rPr>
              <a:t>(11 Existing Devices + 17 New Devices = 28 Total Devices)</a:t>
            </a:r>
            <a:endParaRPr lang="en-CA" sz="1200" u="sng" dirty="0">
              <a:highlight>
                <a:srgbClr val="FFFF00"/>
              </a:highlight>
            </a:endParaRPr>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2024-2025</a:t>
            </a:r>
            <a:r>
              <a:rPr lang="en-CA" sz="1600" dirty="0"/>
              <a:t>: </a:t>
            </a:r>
          </a:p>
          <a:p>
            <a:pPr marL="228600" indent="-228600">
              <a:buFont typeface="+mj-lt"/>
              <a:buAutoNum type="arabicPeriod"/>
            </a:pPr>
            <a:r>
              <a:rPr lang="en-CA" sz="1200" dirty="0"/>
              <a:t>Selection of 13 (of 17) new participating sites.</a:t>
            </a:r>
          </a:p>
          <a:p>
            <a:pPr marL="228600" indent="-228600">
              <a:buFont typeface="+mj-lt"/>
              <a:buAutoNum type="arabicPeriod"/>
            </a:pPr>
            <a:r>
              <a:rPr lang="en-CA" sz="1200" dirty="0"/>
              <a:t>Ensure continuity w/ existing 11 devices; and ongoing evaluation of Scatr device usage and placement.</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dirty="0"/>
              <a:t>Consultations &amp; Focus Groups w/ PWLLEs and subsequent development of educational/communication modules and strategies for drug-checking; compensated feedback to be provided.</a:t>
            </a:r>
          </a:p>
          <a:p>
            <a:pPr marL="228600" indent="-228600">
              <a:buFont typeface="+mj-lt"/>
              <a:buAutoNum type="arabicPeriod"/>
            </a:pPr>
            <a:r>
              <a:rPr lang="en-CA" sz="1200" dirty="0"/>
              <a:t>Ongoing hands-on drug-checking training &amp; additional Drug-Checking Peer (DCP) Training &amp; Certification Course.</a:t>
            </a:r>
          </a:p>
          <a:p>
            <a:endParaRPr lang="en-CA" sz="1200" dirty="0"/>
          </a:p>
          <a:p>
            <a:r>
              <a:rPr lang="en-CA" sz="1600" b="1" dirty="0"/>
              <a:t>2025-2026</a:t>
            </a:r>
            <a:r>
              <a:rPr lang="en-CA" sz="1600" dirty="0"/>
              <a:t>:</a:t>
            </a:r>
          </a:p>
          <a:p>
            <a:pPr marL="228600" indent="-228600">
              <a:buFont typeface="+mj-lt"/>
              <a:buAutoNum type="arabicPeriod"/>
            </a:pPr>
            <a:r>
              <a:rPr lang="en-CA" sz="1200" dirty="0"/>
              <a:t>13 (of 17) new drug-checking devices delivered w/ hands-on training.</a:t>
            </a:r>
          </a:p>
          <a:p>
            <a:pPr marL="228600" indent="-228600">
              <a:buFont typeface="+mj-lt"/>
              <a:buAutoNum type="arabicPeriod"/>
            </a:pPr>
            <a:r>
              <a:rPr lang="en-CA" sz="1200" dirty="0"/>
              <a:t>Ongoing Drug-Checking Peer (DCP) Training &amp; Certification Course.</a:t>
            </a:r>
          </a:p>
          <a:p>
            <a:pPr marL="228600" indent="-228600">
              <a:buFont typeface="+mj-lt"/>
              <a:buAutoNum type="arabicPeriod"/>
            </a:pPr>
            <a:r>
              <a:rPr lang="en-CA" sz="1200" dirty="0"/>
              <a:t>Iterative inclusion of PWLLE feedback into DCP Training &amp; Certification Course &amp; device software</a:t>
            </a:r>
          </a:p>
        </p:txBody>
      </p:sp>
      <p:sp>
        <p:nvSpPr>
          <p:cNvPr id="12" name="TextBox 11">
            <a:extLst>
              <a:ext uri="{FF2B5EF4-FFF2-40B4-BE49-F238E27FC236}">
                <a16:creationId xmlns:a16="http://schemas.microsoft.com/office/drawing/2014/main" id="{51D17F72-D8F9-5567-5A17-1A76C1405EA9}"/>
              </a:ext>
            </a:extLst>
          </p:cNvPr>
          <p:cNvSpPr txBox="1"/>
          <p:nvPr/>
        </p:nvSpPr>
        <p:spPr>
          <a:xfrm>
            <a:off x="94891" y="648210"/>
            <a:ext cx="4343294" cy="5724644"/>
          </a:xfrm>
          <a:prstGeom prst="rect">
            <a:avLst/>
          </a:prstGeom>
          <a:noFill/>
        </p:spPr>
        <p:txBody>
          <a:bodyPr wrap="square" rtlCol="0">
            <a:spAutoFit/>
          </a:bodyPr>
          <a:lstStyle/>
          <a:p>
            <a:pPr algn="ctr"/>
            <a:r>
              <a:rPr lang="en-CA" sz="1600" b="1" u="sng" dirty="0"/>
              <a:t>Phase </a:t>
            </a:r>
            <a:r>
              <a:rPr lang="en-CA" b="1" u="sng" dirty="0"/>
              <a:t>#1</a:t>
            </a:r>
            <a:r>
              <a:rPr lang="en-CA" sz="1600" b="1" u="sng" dirty="0"/>
              <a:t>:</a:t>
            </a:r>
          </a:p>
          <a:p>
            <a:pPr algn="ctr"/>
            <a:r>
              <a:rPr lang="en-CA" sz="1400" i="1" dirty="0"/>
              <a:t>Creating a Drug Checking Network Using Machine Learning Enabled Spectrometers </a:t>
            </a:r>
            <a:r>
              <a:rPr lang="en-CA" sz="1400" i="1" dirty="0">
                <a:highlight>
                  <a:srgbClr val="FFFF00"/>
                </a:highlight>
              </a:rPr>
              <a:t>(11 Devices)</a:t>
            </a:r>
            <a:endParaRPr lang="en-CA" sz="1200" i="1" dirty="0">
              <a:highlight>
                <a:srgbClr val="FFFF00"/>
              </a:highlight>
            </a:endParaRPr>
          </a:p>
          <a:p>
            <a:r>
              <a:rPr lang="en-CA" sz="1200" u="sng" dirty="0"/>
              <a:t>Timeline</a:t>
            </a:r>
            <a:r>
              <a:rPr lang="en-CA" sz="1200" dirty="0"/>
              <a:t>:</a:t>
            </a:r>
          </a:p>
          <a:p>
            <a:r>
              <a:rPr lang="en-CA" sz="1200" dirty="0"/>
              <a:t>	Start: April 1</a:t>
            </a:r>
            <a:r>
              <a:rPr lang="en-CA" sz="1200" baseline="30000" dirty="0"/>
              <a:t>st</a:t>
            </a:r>
            <a:r>
              <a:rPr lang="en-CA" sz="1200" dirty="0"/>
              <a:t>, 2022		End: March 31</a:t>
            </a:r>
            <a:r>
              <a:rPr lang="en-CA" sz="1200" baseline="30000" dirty="0"/>
              <a:t>st</a:t>
            </a:r>
            <a:r>
              <a:rPr lang="en-CA" sz="1200" dirty="0"/>
              <a:t>, 2024</a:t>
            </a:r>
          </a:p>
          <a:p>
            <a:endParaRPr lang="en-CA" sz="1200" dirty="0"/>
          </a:p>
          <a:p>
            <a:r>
              <a:rPr lang="en-CA" sz="1200" u="sng" dirty="0"/>
              <a:t>Deliverables/Output</a:t>
            </a:r>
            <a:r>
              <a:rPr lang="en-CA" sz="1200" dirty="0"/>
              <a:t>:</a:t>
            </a:r>
          </a:p>
          <a:p>
            <a:r>
              <a:rPr lang="en-CA" sz="1600" b="1" dirty="0"/>
              <a:t>2022-2023</a:t>
            </a:r>
            <a:r>
              <a:rPr lang="en-CA" sz="1600" dirty="0"/>
              <a:t>:</a:t>
            </a:r>
            <a:r>
              <a:rPr lang="en-CA" sz="1200" dirty="0"/>
              <a:t> </a:t>
            </a:r>
          </a:p>
          <a:p>
            <a:pPr marL="228600" indent="-228600">
              <a:buFont typeface="+mj-lt"/>
              <a:buAutoNum type="arabicPeriod"/>
            </a:pPr>
            <a:r>
              <a:rPr lang="en-CA" sz="1200" dirty="0"/>
              <a:t>Deploy 11 devices at 10 SCSs and the UWO laboratory w/ Section 56 Exemption Approvals.</a:t>
            </a:r>
          </a:p>
          <a:p>
            <a:pPr marL="228600" indent="-228600">
              <a:buFont typeface="+mj-lt"/>
              <a:buAutoNum type="arabicPeriod"/>
            </a:pPr>
            <a:r>
              <a:rPr lang="en-CA" sz="1200" dirty="0"/>
              <a:t>Provide SCSs staff with hands-on device-specific training.</a:t>
            </a:r>
          </a:p>
          <a:p>
            <a:pPr marL="228600" indent="-228600">
              <a:buFont typeface="+mj-lt"/>
              <a:buAutoNum type="arabicPeriod"/>
            </a:pPr>
            <a:r>
              <a:rPr lang="en-CA" sz="1200" dirty="0"/>
              <a:t>Setup Drug-checking Laboratory at UWO laboratory (HPLC-MS, FTIR, Scatr Series One).</a:t>
            </a:r>
          </a:p>
          <a:p>
            <a:pPr marL="228600" indent="-228600">
              <a:buFont typeface="+mj-lt"/>
              <a:buAutoNum type="arabicPeriod"/>
            </a:pPr>
            <a:r>
              <a:rPr lang="en-CA" sz="1200" dirty="0"/>
              <a:t>Perform HPLC-MS drug-checking on donated samples from SCSs &amp; Measure effectiveness of networked drug-checking devices.</a:t>
            </a:r>
          </a:p>
          <a:p>
            <a:endParaRPr lang="en-CA" sz="1200" dirty="0"/>
          </a:p>
          <a:p>
            <a:r>
              <a:rPr lang="en-CA" sz="1600" b="1" dirty="0"/>
              <a:t>2023-2024</a:t>
            </a:r>
            <a:r>
              <a:rPr lang="en-CA" sz="1600" dirty="0"/>
              <a:t>:</a:t>
            </a:r>
          </a:p>
          <a:p>
            <a:pPr marL="228600" indent="-228600">
              <a:buFont typeface="+mj-lt"/>
              <a:buAutoNum type="arabicPeriod"/>
            </a:pPr>
            <a:r>
              <a:rPr lang="en-CA" sz="1200" dirty="0"/>
              <a:t>Limit of Detection (LOD) and Limit of Quantification (LOQ) investigations.</a:t>
            </a:r>
          </a:p>
          <a:p>
            <a:pPr marL="228600" indent="-228600">
              <a:buFont typeface="+mj-lt"/>
              <a:buAutoNum type="arabicPeriod"/>
            </a:pPr>
            <a:r>
              <a:rPr lang="en-CA" sz="1200" dirty="0"/>
              <a:t>Ongoing HPLC-MS drug-checking on donated samples from SCSs &amp; Ongoing measurement of effectiveness of networked drug-checking.</a:t>
            </a:r>
          </a:p>
          <a:p>
            <a:pPr marL="228600" indent="-228600">
              <a:buFont typeface="+mj-lt"/>
              <a:buAutoNum type="arabicPeriod"/>
            </a:pPr>
            <a:r>
              <a:rPr lang="en-CA" sz="1200" dirty="0"/>
              <a:t>Drug Trend Report &amp; share data with existing network.</a:t>
            </a:r>
          </a:p>
          <a:p>
            <a:pPr marL="228600" indent="-228600">
              <a:buFont typeface="+mj-lt"/>
              <a:buAutoNum type="arabicPeriod"/>
            </a:pPr>
            <a:r>
              <a:rPr lang="en-CA" sz="1200" dirty="0"/>
              <a:t>Investigate similar samples comparison tool and related Early Warning System Efficacy Report.</a:t>
            </a:r>
          </a:p>
          <a:p>
            <a:pPr marL="228600" indent="-228600">
              <a:buFont typeface="+mj-lt"/>
              <a:buAutoNum type="arabicPeriod"/>
            </a:pPr>
            <a:r>
              <a:rPr lang="en-CA" sz="1200" dirty="0"/>
              <a:t>Drug-checking Social Impact Report via SCSs surveys</a:t>
            </a:r>
          </a:p>
          <a:p>
            <a:pPr marL="228600" indent="-228600">
              <a:buFont typeface="+mj-lt"/>
              <a:buAutoNum type="arabicPeriod"/>
            </a:pPr>
            <a:r>
              <a:rPr lang="en-CA" sz="1200" dirty="0"/>
              <a:t>Drug-checking Efficacy Report via analyses of behavior trends.</a:t>
            </a:r>
          </a:p>
          <a:p>
            <a:pPr marL="628650" lvl="1" indent="-171450">
              <a:buFont typeface="Arial" panose="020B0604020202020204" pitchFamily="34" charset="0"/>
              <a:buChar char="•"/>
            </a:pPr>
            <a:endParaRPr lang="en-CA" sz="1200" dirty="0"/>
          </a:p>
        </p:txBody>
      </p:sp>
      <p:sp>
        <p:nvSpPr>
          <p:cNvPr id="32" name="TextBox 31">
            <a:extLst>
              <a:ext uri="{FF2B5EF4-FFF2-40B4-BE49-F238E27FC236}">
                <a16:creationId xmlns:a16="http://schemas.microsoft.com/office/drawing/2014/main" id="{BDD9B0F2-B025-DA41-1E6B-111F6D57A3A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3" name="Straight Arrow Connector 2">
            <a:extLst>
              <a:ext uri="{FF2B5EF4-FFF2-40B4-BE49-F238E27FC236}">
                <a16:creationId xmlns:a16="http://schemas.microsoft.com/office/drawing/2014/main" id="{F58709B0-FF90-F544-1F9A-A7A06CAEC008}"/>
              </a:ext>
            </a:extLst>
          </p:cNvPr>
          <p:cNvCxnSpPr>
            <a:cxnSpLocks/>
          </p:cNvCxnSpPr>
          <p:nvPr/>
        </p:nvCxnSpPr>
        <p:spPr>
          <a:xfrm>
            <a:off x="1957120" y="1664827"/>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41E45ED-AF2B-3657-9366-CF96539235C0}"/>
              </a:ext>
            </a:extLst>
          </p:cNvPr>
          <p:cNvCxnSpPr>
            <a:cxnSpLocks/>
          </p:cNvCxnSpPr>
          <p:nvPr/>
        </p:nvCxnSpPr>
        <p:spPr>
          <a:xfrm>
            <a:off x="6419487" y="1888112"/>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FBF4855-A172-AAC6-C3BD-9DFD8DE82C7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D499A82F-5F72-DBF6-BE9B-3E63A8668185}"/>
              </a:ext>
            </a:extLst>
          </p:cNvPr>
          <p:cNvPicPr>
            <a:picLocks noChangeAspect="1"/>
          </p:cNvPicPr>
          <p:nvPr/>
        </p:nvPicPr>
        <p:blipFill>
          <a:blip r:embed="rId3"/>
          <a:stretch>
            <a:fillRect/>
          </a:stretch>
        </p:blipFill>
        <p:spPr>
          <a:xfrm>
            <a:off x="5440023" y="4507869"/>
            <a:ext cx="276361" cy="276361"/>
          </a:xfrm>
          <a:prstGeom prst="rect">
            <a:avLst/>
          </a:prstGeom>
        </p:spPr>
      </p:pic>
      <p:sp>
        <p:nvSpPr>
          <p:cNvPr id="4" name="TextBox 3">
            <a:extLst>
              <a:ext uri="{FF2B5EF4-FFF2-40B4-BE49-F238E27FC236}">
                <a16:creationId xmlns:a16="http://schemas.microsoft.com/office/drawing/2014/main" id="{DDC627CD-5F2B-D8FC-8DC3-068B1F688830}"/>
              </a:ext>
            </a:extLst>
          </p:cNvPr>
          <p:cNvSpPr txBox="1"/>
          <p:nvPr/>
        </p:nvSpPr>
        <p:spPr>
          <a:xfrm>
            <a:off x="5600247" y="4603564"/>
            <a:ext cx="796832" cy="276999"/>
          </a:xfrm>
          <a:prstGeom prst="rect">
            <a:avLst/>
          </a:prstGeom>
          <a:noFill/>
        </p:spPr>
        <p:txBody>
          <a:bodyPr wrap="square" rtlCol="0">
            <a:spAutoFit/>
          </a:bodyPr>
          <a:lstStyle/>
          <a:p>
            <a:pPr algn="ctr"/>
            <a:r>
              <a:rPr lang="en-US" sz="1200" b="1" dirty="0">
                <a:solidFill>
                  <a:srgbClr val="4F2683"/>
                </a:solidFill>
              </a:rPr>
              <a:t>Present…</a:t>
            </a:r>
          </a:p>
        </p:txBody>
      </p:sp>
    </p:spTree>
    <p:extLst>
      <p:ext uri="{BB962C8B-B14F-4D97-AF65-F5344CB8AC3E}">
        <p14:creationId xmlns:p14="http://schemas.microsoft.com/office/powerpoint/2010/main" val="17621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4955-7CC8-78BD-5598-714E91A718E1}"/>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5565F034-DA26-7D56-E28C-5EFE3934E70F}"/>
              </a:ext>
            </a:extLst>
          </p:cNvPr>
          <p:cNvSpPr txBox="1"/>
          <p:nvPr/>
        </p:nvSpPr>
        <p:spPr>
          <a:xfrm>
            <a:off x="2132723" y="728306"/>
            <a:ext cx="4610924" cy="4985980"/>
          </a:xfrm>
          <a:prstGeom prst="rect">
            <a:avLst/>
          </a:prstGeom>
          <a:noFill/>
        </p:spPr>
        <p:txBody>
          <a:bodyPr wrap="square" rtlCol="0">
            <a:spAutoFit/>
          </a:bodyPr>
          <a:lstStyle/>
          <a:p>
            <a:pPr algn="ctr"/>
            <a:r>
              <a:rPr lang="en-CA" sz="1600" b="1" u="sng" dirty="0"/>
              <a:t>Phase </a:t>
            </a:r>
            <a:r>
              <a:rPr lang="en-CA" b="1" u="sng" dirty="0"/>
              <a:t>#2</a:t>
            </a:r>
            <a:r>
              <a:rPr lang="en-CA" sz="1600" b="1" u="sng" dirty="0"/>
              <a:t>:</a:t>
            </a:r>
          </a:p>
          <a:p>
            <a:pPr algn="ctr"/>
            <a:r>
              <a:rPr lang="en-CA" sz="1400" i="1" dirty="0"/>
              <a:t>Leading the Way: PWLLE at the Forefront of Drug Checking Initiative</a:t>
            </a:r>
            <a:endParaRPr lang="en-CA" sz="1200" u="sng" dirty="0"/>
          </a:p>
          <a:p>
            <a:r>
              <a:rPr lang="en-CA" sz="1200" u="sng" dirty="0"/>
              <a:t>Timeline</a:t>
            </a:r>
            <a:r>
              <a:rPr lang="en-CA" sz="1200" dirty="0"/>
              <a:t>:</a:t>
            </a:r>
          </a:p>
          <a:p>
            <a:r>
              <a:rPr lang="en-CA" sz="1200" dirty="0"/>
              <a:t>	Start: June 27</a:t>
            </a:r>
            <a:r>
              <a:rPr lang="en-CA" sz="1200" baseline="30000" dirty="0"/>
              <a:t>th</a:t>
            </a:r>
            <a:r>
              <a:rPr lang="en-CA" sz="1200" dirty="0"/>
              <a:t>, 2024 		    End: March 31</a:t>
            </a:r>
            <a:r>
              <a:rPr lang="en-CA" sz="1200" baseline="30000" dirty="0"/>
              <a:t>st</a:t>
            </a:r>
            <a:r>
              <a:rPr lang="en-CA" sz="1200" dirty="0"/>
              <a:t>, 2028</a:t>
            </a:r>
          </a:p>
          <a:p>
            <a:endParaRPr lang="en-CA" sz="1200" dirty="0"/>
          </a:p>
          <a:p>
            <a:r>
              <a:rPr lang="en-CA" sz="1200" u="sng" dirty="0"/>
              <a:t>Deliverables/Output</a:t>
            </a:r>
            <a:r>
              <a:rPr lang="en-CA" sz="1200" dirty="0"/>
              <a:t>:</a:t>
            </a:r>
          </a:p>
          <a:p>
            <a:r>
              <a:rPr lang="en-CA" sz="1600" b="1" dirty="0"/>
              <a:t>2026-2027</a:t>
            </a:r>
            <a:r>
              <a:rPr lang="en-CA" sz="1200" dirty="0"/>
              <a:t>: </a:t>
            </a:r>
          </a:p>
          <a:p>
            <a:pPr marL="228600" indent="-228600">
              <a:buFont typeface="+mj-lt"/>
              <a:buAutoNum type="arabicPeriod"/>
            </a:pPr>
            <a:r>
              <a:rPr lang="en-CA" sz="1200" dirty="0"/>
              <a:t>Selection of 2 (of 17) new participating sites and device delivery.</a:t>
            </a:r>
          </a:p>
          <a:p>
            <a:pPr marL="228600" indent="-228600">
              <a:buFont typeface="+mj-lt"/>
              <a:buAutoNum type="arabicPeriod"/>
            </a:pPr>
            <a:r>
              <a:rPr lang="en-CA" sz="1200" dirty="0"/>
              <a:t>Ongoing hands-on drug-checking training &amp; Drug-Checking Peer (DCP) Training &amp; Certification Course, inclusive of PWLLE feedback.</a:t>
            </a:r>
          </a:p>
          <a:p>
            <a:pPr marL="228600" indent="-228600">
              <a:buFont typeface="+mj-lt"/>
              <a:buAutoNum type="arabicPeriod"/>
            </a:pPr>
            <a:r>
              <a:rPr lang="en-CA" sz="1200" dirty="0"/>
              <a:t>Ensure continuity w/ existing 24 sites; and ongoing evaluation of Scatr device usage and placement.</a:t>
            </a:r>
          </a:p>
          <a:p>
            <a:pPr marL="228600" indent="-228600">
              <a:buFont typeface="+mj-lt"/>
              <a:buAutoNum type="arabicPeriod"/>
            </a:pPr>
            <a:r>
              <a:rPr lang="en-CA" sz="1200" dirty="0"/>
              <a:t>Relevant Exemption 56 updates/submissions.</a:t>
            </a:r>
          </a:p>
          <a:p>
            <a:endParaRPr lang="en-CA" sz="1200" dirty="0"/>
          </a:p>
          <a:p>
            <a:r>
              <a:rPr lang="en-CA" sz="1600" b="1" dirty="0"/>
              <a:t>2027-2028</a:t>
            </a:r>
            <a:r>
              <a:rPr lang="en-CA" sz="1200" dirty="0"/>
              <a:t>:</a:t>
            </a:r>
          </a:p>
          <a:p>
            <a:pPr marL="228600" indent="-228600">
              <a:buFont typeface="+mj-lt"/>
              <a:buAutoNum type="arabicPeriod"/>
            </a:pPr>
            <a:r>
              <a:rPr lang="en-CA" sz="1200" dirty="0"/>
              <a:t>Selection of 2 (of 17) new participating sites and device delivery.</a:t>
            </a:r>
          </a:p>
          <a:p>
            <a:pPr marL="228600" indent="-228600">
              <a:buFont typeface="+mj-lt"/>
              <a:buAutoNum type="arabicPeriod"/>
            </a:pPr>
            <a:r>
              <a:rPr lang="en-CA" sz="1200" dirty="0"/>
              <a:t>Ongoing hands-on drug-checking training &amp; Drug-Checking Peer (DCP) Training &amp; Certification Course, inclusive of PWLLE feedback.</a:t>
            </a:r>
          </a:p>
          <a:p>
            <a:pPr marL="228600" indent="-228600">
              <a:buFont typeface="+mj-lt"/>
              <a:buAutoNum type="arabicPeriod"/>
            </a:pPr>
            <a:r>
              <a:rPr lang="en-CA" sz="1200" dirty="0"/>
              <a:t>Ensure continuity w/ existing 26 devices.</a:t>
            </a:r>
          </a:p>
          <a:p>
            <a:pPr marL="228600" indent="-228600">
              <a:buFont typeface="+mj-lt"/>
              <a:buAutoNum type="arabicPeriod"/>
            </a:pPr>
            <a:r>
              <a:rPr lang="en-CA" sz="1200" dirty="0"/>
              <a:t>Relevant Exemption 56 updates/submissions.</a:t>
            </a:r>
          </a:p>
          <a:p>
            <a:pPr marL="228600" indent="-228600">
              <a:buFont typeface="+mj-lt"/>
              <a:buAutoNum type="arabicPeriod"/>
            </a:pPr>
            <a:r>
              <a:rPr lang="en-CA" sz="1200" i="1" dirty="0"/>
              <a:t>Final feedback, research and incorporation phase – collection and analysis of data from </a:t>
            </a:r>
            <a:r>
              <a:rPr lang="en-CA" sz="1200" i="1" dirty="0">
                <a:highlight>
                  <a:srgbClr val="FFFF00"/>
                </a:highlight>
              </a:rPr>
              <a:t>all 28 participating sites </a:t>
            </a:r>
            <a:r>
              <a:rPr lang="en-CA" sz="1200" i="1" dirty="0"/>
              <a:t>and PWLLEs.</a:t>
            </a:r>
          </a:p>
          <a:p>
            <a:pPr marL="228600" indent="-228600">
              <a:buFont typeface="+mj-lt"/>
              <a:buAutoNum type="arabicPeriod"/>
            </a:pPr>
            <a:r>
              <a:rPr lang="en-CA" sz="1200" i="1" dirty="0"/>
              <a:t>Research manuscript regarding project strategies used to enhance future drug-checking initiatives. </a:t>
            </a:r>
          </a:p>
        </p:txBody>
      </p:sp>
      <p:sp>
        <p:nvSpPr>
          <p:cNvPr id="32" name="TextBox 31">
            <a:extLst>
              <a:ext uri="{FF2B5EF4-FFF2-40B4-BE49-F238E27FC236}">
                <a16:creationId xmlns:a16="http://schemas.microsoft.com/office/drawing/2014/main" id="{F371BE93-4BA0-A684-FA8A-FC147D0BCA05}"/>
              </a:ext>
            </a:extLst>
          </p:cNvPr>
          <p:cNvSpPr txBox="1"/>
          <p:nvPr/>
        </p:nvSpPr>
        <p:spPr>
          <a:xfrm>
            <a:off x="435333" y="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Overview</a:t>
            </a:r>
          </a:p>
        </p:txBody>
      </p:sp>
      <p:cxnSp>
        <p:nvCxnSpPr>
          <p:cNvPr id="6" name="Straight Arrow Connector 5">
            <a:extLst>
              <a:ext uri="{FF2B5EF4-FFF2-40B4-BE49-F238E27FC236}">
                <a16:creationId xmlns:a16="http://schemas.microsoft.com/office/drawing/2014/main" id="{C55B32FA-67FF-A57A-E3BA-90F8C4E6EB6B}"/>
              </a:ext>
            </a:extLst>
          </p:cNvPr>
          <p:cNvCxnSpPr>
            <a:cxnSpLocks/>
          </p:cNvCxnSpPr>
          <p:nvPr/>
        </p:nvCxnSpPr>
        <p:spPr>
          <a:xfrm>
            <a:off x="4157924" y="1764778"/>
            <a:ext cx="414076" cy="0"/>
          </a:xfrm>
          <a:prstGeom prst="straightConnector1">
            <a:avLst/>
          </a:prstGeom>
          <a:ln>
            <a:solidFill>
              <a:srgbClr val="4F268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DDF11B8-F7F7-98E7-0D2C-B4BDF36E07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2" name="Picture 1" descr="A purple and black pin with a person in the center&#10;&#10;AI-generated content may be incorrect.">
            <a:extLst>
              <a:ext uri="{FF2B5EF4-FFF2-40B4-BE49-F238E27FC236}">
                <a16:creationId xmlns:a16="http://schemas.microsoft.com/office/drawing/2014/main" id="{6BD50AC8-AC78-EB3B-4AA2-06BFFC4EA660}"/>
              </a:ext>
            </a:extLst>
          </p:cNvPr>
          <p:cNvPicPr>
            <a:picLocks noChangeAspect="1"/>
          </p:cNvPicPr>
          <p:nvPr/>
        </p:nvPicPr>
        <p:blipFill>
          <a:blip r:embed="rId3"/>
          <a:stretch>
            <a:fillRect/>
          </a:stretch>
        </p:blipFill>
        <p:spPr>
          <a:xfrm>
            <a:off x="68795" y="973588"/>
            <a:ext cx="733075" cy="733075"/>
          </a:xfrm>
          <a:prstGeom prst="rect">
            <a:avLst/>
          </a:prstGeom>
        </p:spPr>
      </p:pic>
      <p:sp>
        <p:nvSpPr>
          <p:cNvPr id="3" name="TextBox 2">
            <a:extLst>
              <a:ext uri="{FF2B5EF4-FFF2-40B4-BE49-F238E27FC236}">
                <a16:creationId xmlns:a16="http://schemas.microsoft.com/office/drawing/2014/main" id="{E3A78C47-A420-7B91-DC05-9F4407F863C2}"/>
              </a:ext>
            </a:extLst>
          </p:cNvPr>
          <p:cNvSpPr txBox="1"/>
          <p:nvPr/>
        </p:nvSpPr>
        <p:spPr>
          <a:xfrm>
            <a:off x="487196" y="1371600"/>
            <a:ext cx="1309706" cy="400110"/>
          </a:xfrm>
          <a:prstGeom prst="rect">
            <a:avLst/>
          </a:prstGeom>
          <a:noFill/>
        </p:spPr>
        <p:txBody>
          <a:bodyPr wrap="square" rtlCol="0">
            <a:spAutoFit/>
          </a:bodyPr>
          <a:lstStyle/>
          <a:p>
            <a:pPr algn="ctr"/>
            <a:r>
              <a:rPr lang="en-US" sz="2000" b="1" dirty="0">
                <a:solidFill>
                  <a:srgbClr val="4F2683"/>
                </a:solidFill>
              </a:rPr>
              <a:t>Present</a:t>
            </a:r>
            <a:r>
              <a:rPr lang="en-US" sz="1200" b="1" dirty="0">
                <a:solidFill>
                  <a:srgbClr val="4F2683"/>
                </a:solidFill>
              </a:rPr>
              <a:t>…</a:t>
            </a:r>
          </a:p>
        </p:txBody>
      </p:sp>
    </p:spTree>
    <p:extLst>
      <p:ext uri="{BB962C8B-B14F-4D97-AF65-F5344CB8AC3E}">
        <p14:creationId xmlns:p14="http://schemas.microsoft.com/office/powerpoint/2010/main" val="55489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3127B-D4DE-84F8-29E0-4B39DEC9C4D8}"/>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D1FC16F-1F59-0CD5-68EB-28D9E5723570}"/>
              </a:ext>
            </a:extLst>
          </p:cNvPr>
          <p:cNvSpPr txBox="1"/>
          <p:nvPr/>
        </p:nvSpPr>
        <p:spPr>
          <a:xfrm>
            <a:off x="398927" y="191386"/>
            <a:ext cx="8346146" cy="861774"/>
          </a:xfrm>
          <a:prstGeom prst="rect">
            <a:avLst/>
          </a:prstGeom>
          <a:noFill/>
        </p:spPr>
        <p:txBody>
          <a:bodyPr wrap="square" rtlCol="0">
            <a:spAutoFit/>
          </a:bodyPr>
          <a:lstStyle/>
          <a:p>
            <a:pPr>
              <a:spcAft>
                <a:spcPts val="1200"/>
              </a:spcAft>
            </a:pPr>
            <a:r>
              <a:rPr lang="en-US" sz="5000" b="1">
                <a:solidFill>
                  <a:srgbClr val="7030A0"/>
                </a:solidFill>
                <a:latin typeface="Arial"/>
                <a:cs typeface="Arial Unicode MS"/>
              </a:rPr>
              <a:t>Partners</a:t>
            </a:r>
          </a:p>
        </p:txBody>
      </p:sp>
      <p:sp>
        <p:nvSpPr>
          <p:cNvPr id="7" name="TextBox 6">
            <a:extLst>
              <a:ext uri="{FF2B5EF4-FFF2-40B4-BE49-F238E27FC236}">
                <a16:creationId xmlns:a16="http://schemas.microsoft.com/office/drawing/2014/main" id="{EF490DEA-180E-A60D-C70A-F718AA524922}"/>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5" name="Picture 4" descr="A screenshot of a computer&#10;&#10;AI-generated content may be incorrect.">
            <a:extLst>
              <a:ext uri="{FF2B5EF4-FFF2-40B4-BE49-F238E27FC236}">
                <a16:creationId xmlns:a16="http://schemas.microsoft.com/office/drawing/2014/main" id="{FDBB95DC-29D5-346F-26F0-783893AE95E2}"/>
              </a:ext>
            </a:extLst>
          </p:cNvPr>
          <p:cNvPicPr>
            <a:picLocks noChangeAspect="1"/>
          </p:cNvPicPr>
          <p:nvPr/>
        </p:nvPicPr>
        <p:blipFill>
          <a:blip r:embed="rId3"/>
          <a:stretch>
            <a:fillRect/>
          </a:stretch>
        </p:blipFill>
        <p:spPr>
          <a:xfrm>
            <a:off x="19740" y="1148316"/>
            <a:ext cx="9034578" cy="3528205"/>
          </a:xfrm>
          <a:prstGeom prst="rect">
            <a:avLst/>
          </a:prstGeom>
        </p:spPr>
      </p:pic>
    </p:spTree>
    <p:extLst>
      <p:ext uri="{BB962C8B-B14F-4D97-AF65-F5344CB8AC3E}">
        <p14:creationId xmlns:p14="http://schemas.microsoft.com/office/powerpoint/2010/main" val="32250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48DED-6775-79DF-C048-998A7BC67B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F1FBDD-D778-45A7-FD07-02063D531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09106D59-411F-31F4-4972-31FFE7CED762}"/>
              </a:ext>
            </a:extLst>
          </p:cNvPr>
          <p:cNvSpPr txBox="1"/>
          <p:nvPr/>
        </p:nvSpPr>
        <p:spPr>
          <a:xfrm>
            <a:off x="378757" y="132572"/>
            <a:ext cx="4861458" cy="1631216"/>
          </a:xfrm>
          <a:prstGeom prst="rect">
            <a:avLst/>
          </a:prstGeom>
          <a:noFill/>
        </p:spPr>
        <p:txBody>
          <a:bodyPr wrap="square" rtlCol="0">
            <a:spAutoFit/>
          </a:bodyPr>
          <a:lstStyle/>
          <a:p>
            <a:r>
              <a:rPr lang="en-US" sz="5000" b="1">
                <a:solidFill>
                  <a:schemeClr val="bg1"/>
                </a:solidFill>
                <a:latin typeface="Arial"/>
                <a:cs typeface="Arial Unicode MS"/>
              </a:rPr>
              <a:t>Data Collection &amp; Analysis </a:t>
            </a:r>
          </a:p>
        </p:txBody>
      </p:sp>
      <p:sp>
        <p:nvSpPr>
          <p:cNvPr id="2" name="TextBox 1">
            <a:extLst>
              <a:ext uri="{FF2B5EF4-FFF2-40B4-BE49-F238E27FC236}">
                <a16:creationId xmlns:a16="http://schemas.microsoft.com/office/drawing/2014/main" id="{75AA50D5-D672-DE4B-47B3-CCBB76B239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290489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EE05F-46BC-052A-E25C-AF6C00A82E3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623438AA-958D-63DB-D989-25816EA3575A}"/>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AA9D5C4D-7BA1-80F9-0536-5DE1026F63CE}"/>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72F66512-9591-A79C-4329-E86CF4414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514" y="2834917"/>
            <a:ext cx="1312006" cy="381322"/>
          </a:xfrm>
          <a:prstGeom prst="rect">
            <a:avLst/>
          </a:prstGeom>
        </p:spPr>
      </p:pic>
      <p:sp>
        <p:nvSpPr>
          <p:cNvPr id="10" name="Right Arrow 9">
            <a:extLst>
              <a:ext uri="{FF2B5EF4-FFF2-40B4-BE49-F238E27FC236}">
                <a16:creationId xmlns:a16="http://schemas.microsoft.com/office/drawing/2014/main" id="{7D81BA84-EC47-343F-C4FE-6DF4D11DF0EA}"/>
              </a:ext>
            </a:extLst>
          </p:cNvPr>
          <p:cNvSpPr/>
          <p:nvPr/>
        </p:nvSpPr>
        <p:spPr>
          <a:xfrm>
            <a:off x="1545838" y="2843870"/>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 black box with a white logo&#10;&#10;AI-generated content may be incorrect.">
            <a:extLst>
              <a:ext uri="{FF2B5EF4-FFF2-40B4-BE49-F238E27FC236}">
                <a16:creationId xmlns:a16="http://schemas.microsoft.com/office/drawing/2014/main" id="{EA5293C8-3B4C-0AD7-3BC6-7557D2630321}"/>
              </a:ext>
            </a:extLst>
          </p:cNvPr>
          <p:cNvPicPr>
            <a:picLocks noChangeAspect="1"/>
          </p:cNvPicPr>
          <p:nvPr/>
        </p:nvPicPr>
        <p:blipFill>
          <a:blip r:embed="rId5"/>
          <a:stretch>
            <a:fillRect/>
          </a:stretch>
        </p:blipFill>
        <p:spPr>
          <a:xfrm>
            <a:off x="2032193" y="2598505"/>
            <a:ext cx="791609" cy="854146"/>
          </a:xfrm>
          <a:prstGeom prst="rect">
            <a:avLst/>
          </a:prstGeom>
        </p:spPr>
      </p:pic>
      <p:pic>
        <p:nvPicPr>
          <p:cNvPr id="18" name="Picture 17" descr="A computer with a blank screen&#10;&#10;AI-generated content may be incorrect.">
            <a:extLst>
              <a:ext uri="{FF2B5EF4-FFF2-40B4-BE49-F238E27FC236}">
                <a16:creationId xmlns:a16="http://schemas.microsoft.com/office/drawing/2014/main" id="{1B6B105F-A250-3C35-B49A-88204C81CBD6}"/>
              </a:ext>
            </a:extLst>
          </p:cNvPr>
          <p:cNvPicPr>
            <a:picLocks noChangeAspect="1"/>
          </p:cNvPicPr>
          <p:nvPr/>
        </p:nvPicPr>
        <p:blipFill>
          <a:blip r:embed="rId6"/>
          <a:stretch>
            <a:fillRect/>
          </a:stretch>
        </p:blipFill>
        <p:spPr>
          <a:xfrm>
            <a:off x="2827599" y="2420787"/>
            <a:ext cx="1739900" cy="1155700"/>
          </a:xfrm>
          <a:prstGeom prst="rect">
            <a:avLst/>
          </a:prstGeom>
        </p:spPr>
      </p:pic>
      <p:pic>
        <p:nvPicPr>
          <p:cNvPr id="20" name="Picture 19" descr="A blue wifi symbol&#10;&#10;AI-generated content may be incorrect.">
            <a:extLst>
              <a:ext uri="{FF2B5EF4-FFF2-40B4-BE49-F238E27FC236}">
                <a16:creationId xmlns:a16="http://schemas.microsoft.com/office/drawing/2014/main" id="{0E667A0B-360C-CD0A-5AAC-00C1FAA6F122}"/>
              </a:ext>
            </a:extLst>
          </p:cNvPr>
          <p:cNvPicPr>
            <a:picLocks noChangeAspect="1"/>
          </p:cNvPicPr>
          <p:nvPr/>
        </p:nvPicPr>
        <p:blipFill>
          <a:blip r:embed="rId7"/>
          <a:srcRect r="5298" b="11654"/>
          <a:stretch>
            <a:fillRect/>
          </a:stretch>
        </p:blipFill>
        <p:spPr>
          <a:xfrm>
            <a:off x="2814531" y="2789989"/>
            <a:ext cx="416470" cy="417297"/>
          </a:xfrm>
          <a:prstGeom prst="rect">
            <a:avLst/>
          </a:prstGeom>
        </p:spPr>
      </p:pic>
      <p:sp>
        <p:nvSpPr>
          <p:cNvPr id="21" name="Right Arrow 20">
            <a:extLst>
              <a:ext uri="{FF2B5EF4-FFF2-40B4-BE49-F238E27FC236}">
                <a16:creationId xmlns:a16="http://schemas.microsoft.com/office/drawing/2014/main" id="{48C485B2-AD1E-B7B8-1081-503EE9077100}"/>
              </a:ext>
            </a:extLst>
          </p:cNvPr>
          <p:cNvSpPr/>
          <p:nvPr/>
        </p:nvSpPr>
        <p:spPr>
          <a:xfrm>
            <a:off x="4215099" y="281692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3C427DA-8722-36BA-590E-21C76F6ECDCC}"/>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pic>
        <p:nvPicPr>
          <p:cNvPr id="3" name="Picture 2">
            <a:extLst>
              <a:ext uri="{FF2B5EF4-FFF2-40B4-BE49-F238E27FC236}">
                <a16:creationId xmlns:a16="http://schemas.microsoft.com/office/drawing/2014/main" id="{88A85B8F-1DE6-5667-D060-19416AC0688E}"/>
              </a:ext>
            </a:extLst>
          </p:cNvPr>
          <p:cNvPicPr>
            <a:picLocks noChangeAspect="1"/>
          </p:cNvPicPr>
          <p:nvPr/>
        </p:nvPicPr>
        <p:blipFill>
          <a:blip r:embed="rId8"/>
          <a:stretch>
            <a:fillRect/>
          </a:stretch>
        </p:blipFill>
        <p:spPr>
          <a:xfrm>
            <a:off x="4669030" y="806809"/>
            <a:ext cx="4474970" cy="5272550"/>
          </a:xfrm>
          <a:prstGeom prst="rect">
            <a:avLst/>
          </a:prstGeom>
        </p:spPr>
      </p:pic>
    </p:spTree>
    <p:extLst>
      <p:ext uri="{BB962C8B-B14F-4D97-AF65-F5344CB8AC3E}">
        <p14:creationId xmlns:p14="http://schemas.microsoft.com/office/powerpoint/2010/main" val="9475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129B-C161-4695-FAB9-C75548C07946}"/>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CE4A438C-707B-DAEC-0868-7FAACB86C8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171D54DC-687C-9BF6-810F-0266DFFA0F9F}"/>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9" name="Graphic 8">
            <a:extLst>
              <a:ext uri="{FF2B5EF4-FFF2-40B4-BE49-F238E27FC236}">
                <a16:creationId xmlns:a16="http://schemas.microsoft.com/office/drawing/2014/main" id="{5FE82362-B048-0036-EC69-FD075B2FE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333" y="2834917"/>
            <a:ext cx="1312006" cy="381322"/>
          </a:xfrm>
          <a:prstGeom prst="rect">
            <a:avLst/>
          </a:prstGeom>
        </p:spPr>
      </p:pic>
      <p:pic>
        <p:nvPicPr>
          <p:cNvPr id="3" name="Picture 2">
            <a:extLst>
              <a:ext uri="{FF2B5EF4-FFF2-40B4-BE49-F238E27FC236}">
                <a16:creationId xmlns:a16="http://schemas.microsoft.com/office/drawing/2014/main" id="{EDAB959F-69FB-B847-838A-39C7951D6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3" y="2358741"/>
            <a:ext cx="2015232" cy="1511424"/>
          </a:xfrm>
          <a:prstGeom prst="rect">
            <a:avLst/>
          </a:prstGeom>
        </p:spPr>
      </p:pic>
      <p:pic>
        <p:nvPicPr>
          <p:cNvPr id="8" name="Picture 7" descr="A group of people with a speech bubble above them&#10;&#10;AI-generated content may be incorrect.">
            <a:extLst>
              <a:ext uri="{FF2B5EF4-FFF2-40B4-BE49-F238E27FC236}">
                <a16:creationId xmlns:a16="http://schemas.microsoft.com/office/drawing/2014/main" id="{F2215D52-CAE8-786E-73A5-6D487708BBDF}"/>
              </a:ext>
            </a:extLst>
          </p:cNvPr>
          <p:cNvPicPr>
            <a:picLocks noChangeAspect="1"/>
          </p:cNvPicPr>
          <p:nvPr/>
        </p:nvPicPr>
        <p:blipFill>
          <a:blip r:embed="rId6"/>
          <a:stretch>
            <a:fillRect/>
          </a:stretch>
        </p:blipFill>
        <p:spPr>
          <a:xfrm>
            <a:off x="1887573" y="1212403"/>
            <a:ext cx="1895236" cy="1895236"/>
          </a:xfrm>
          <a:prstGeom prst="rect">
            <a:avLst/>
          </a:prstGeom>
        </p:spPr>
      </p:pic>
      <p:sp>
        <p:nvSpPr>
          <p:cNvPr id="11" name="Right Arrow 10">
            <a:extLst>
              <a:ext uri="{FF2B5EF4-FFF2-40B4-BE49-F238E27FC236}">
                <a16:creationId xmlns:a16="http://schemas.microsoft.com/office/drawing/2014/main" id="{25C590CC-2FA2-4679-B346-1BE441C61E4E}"/>
              </a:ext>
            </a:extLst>
          </p:cNvPr>
          <p:cNvSpPr/>
          <p:nvPr/>
        </p:nvSpPr>
        <p:spPr>
          <a:xfrm rot="19459673">
            <a:off x="1547919"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0E37C9D1-86ED-726C-C8C0-E42F14678EC4}"/>
              </a:ext>
            </a:extLst>
          </p:cNvPr>
          <p:cNvSpPr/>
          <p:nvPr/>
        </p:nvSpPr>
        <p:spPr>
          <a:xfrm rot="1626576">
            <a:off x="1539762" y="3358604"/>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 black and white icon of people in a classroom&#10;&#10;AI-generated content may be incorrect.">
            <a:extLst>
              <a:ext uri="{FF2B5EF4-FFF2-40B4-BE49-F238E27FC236}">
                <a16:creationId xmlns:a16="http://schemas.microsoft.com/office/drawing/2014/main" id="{14238E84-D46B-2F4F-42FD-AB582583CFEF}"/>
              </a:ext>
            </a:extLst>
          </p:cNvPr>
          <p:cNvPicPr>
            <a:picLocks noChangeAspect="1"/>
          </p:cNvPicPr>
          <p:nvPr/>
        </p:nvPicPr>
        <p:blipFill>
          <a:blip r:embed="rId7"/>
          <a:stretch>
            <a:fillRect/>
          </a:stretch>
        </p:blipFill>
        <p:spPr>
          <a:xfrm>
            <a:off x="2123991" y="3254608"/>
            <a:ext cx="1422400" cy="1422400"/>
          </a:xfrm>
          <a:prstGeom prst="rect">
            <a:avLst/>
          </a:prstGeom>
        </p:spPr>
      </p:pic>
      <p:sp>
        <p:nvSpPr>
          <p:cNvPr id="19" name="Right Arrow 18">
            <a:extLst>
              <a:ext uri="{FF2B5EF4-FFF2-40B4-BE49-F238E27FC236}">
                <a16:creationId xmlns:a16="http://schemas.microsoft.com/office/drawing/2014/main" id="{29405CFE-C62E-2FBC-CA61-592E851445BF}"/>
              </a:ext>
            </a:extLst>
          </p:cNvPr>
          <p:cNvSpPr/>
          <p:nvPr/>
        </p:nvSpPr>
        <p:spPr>
          <a:xfrm>
            <a:off x="3761352" y="3457259"/>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A black and white icon of a paper and a pen&#10;&#10;AI-generated content may be incorrect.">
            <a:extLst>
              <a:ext uri="{FF2B5EF4-FFF2-40B4-BE49-F238E27FC236}">
                <a16:creationId xmlns:a16="http://schemas.microsoft.com/office/drawing/2014/main" id="{3B6D3C46-287D-F07C-151E-A77C1F53B177}"/>
              </a:ext>
            </a:extLst>
          </p:cNvPr>
          <p:cNvPicPr>
            <a:picLocks noChangeAspect="1"/>
          </p:cNvPicPr>
          <p:nvPr/>
        </p:nvPicPr>
        <p:blipFill>
          <a:blip r:embed="rId8"/>
          <a:srcRect r="11108" b="12026"/>
          <a:stretch>
            <a:fillRect/>
          </a:stretch>
        </p:blipFill>
        <p:spPr>
          <a:xfrm>
            <a:off x="4419800" y="1491669"/>
            <a:ext cx="1348790" cy="1334862"/>
          </a:xfrm>
          <a:prstGeom prst="rect">
            <a:avLst/>
          </a:prstGeom>
        </p:spPr>
      </p:pic>
      <p:pic>
        <p:nvPicPr>
          <p:cNvPr id="26" name="Picture 25" descr="A black and white icon of a stack of paper&#10;&#10;AI-generated content may be incorrect.">
            <a:extLst>
              <a:ext uri="{FF2B5EF4-FFF2-40B4-BE49-F238E27FC236}">
                <a16:creationId xmlns:a16="http://schemas.microsoft.com/office/drawing/2014/main" id="{E574B355-2A4D-B69C-22DB-6227E7CF1E56}"/>
              </a:ext>
            </a:extLst>
          </p:cNvPr>
          <p:cNvPicPr>
            <a:picLocks noChangeAspect="1"/>
          </p:cNvPicPr>
          <p:nvPr/>
        </p:nvPicPr>
        <p:blipFill>
          <a:blip r:embed="rId9"/>
          <a:stretch>
            <a:fillRect/>
          </a:stretch>
        </p:blipFill>
        <p:spPr>
          <a:xfrm>
            <a:off x="4210075" y="2768816"/>
            <a:ext cx="2019651" cy="2019651"/>
          </a:xfrm>
          <a:prstGeom prst="rect">
            <a:avLst/>
          </a:prstGeom>
        </p:spPr>
      </p:pic>
      <p:sp>
        <p:nvSpPr>
          <p:cNvPr id="21" name="Right Arrow 20">
            <a:extLst>
              <a:ext uri="{FF2B5EF4-FFF2-40B4-BE49-F238E27FC236}">
                <a16:creationId xmlns:a16="http://schemas.microsoft.com/office/drawing/2014/main" id="{D26A2D5F-B35C-8816-A840-AF24BB1229B9}"/>
              </a:ext>
            </a:extLst>
          </p:cNvPr>
          <p:cNvSpPr/>
          <p:nvPr/>
        </p:nvSpPr>
        <p:spPr>
          <a:xfrm>
            <a:off x="3761351" y="2065518"/>
            <a:ext cx="422031" cy="363416"/>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DD1ECF-425E-3148-DCC5-E5E8BD3A6189}"/>
              </a:ext>
            </a:extLst>
          </p:cNvPr>
          <p:cNvSpPr txBox="1"/>
          <p:nvPr/>
        </p:nvSpPr>
        <p:spPr>
          <a:xfrm>
            <a:off x="2018993" y="905100"/>
            <a:ext cx="1719937" cy="646331"/>
          </a:xfrm>
          <a:prstGeom prst="rect">
            <a:avLst/>
          </a:prstGeom>
          <a:noFill/>
        </p:spPr>
        <p:txBody>
          <a:bodyPr wrap="square" rtlCol="0">
            <a:spAutoFit/>
          </a:bodyPr>
          <a:lstStyle/>
          <a:p>
            <a:pPr algn="ctr"/>
            <a:r>
              <a:rPr lang="en-US">
                <a:solidFill>
                  <a:srgbClr val="4F2683"/>
                </a:solidFill>
              </a:rPr>
              <a:t>PWLLE Consultations</a:t>
            </a:r>
          </a:p>
        </p:txBody>
      </p:sp>
      <p:sp>
        <p:nvSpPr>
          <p:cNvPr id="28" name="TextBox 27">
            <a:extLst>
              <a:ext uri="{FF2B5EF4-FFF2-40B4-BE49-F238E27FC236}">
                <a16:creationId xmlns:a16="http://schemas.microsoft.com/office/drawing/2014/main" id="{9C220C1F-8C47-FE59-4084-61F218F63EC7}"/>
              </a:ext>
            </a:extLst>
          </p:cNvPr>
          <p:cNvSpPr txBox="1"/>
          <p:nvPr/>
        </p:nvSpPr>
        <p:spPr>
          <a:xfrm>
            <a:off x="1734020" y="4745728"/>
            <a:ext cx="2261094" cy="923330"/>
          </a:xfrm>
          <a:prstGeom prst="rect">
            <a:avLst/>
          </a:prstGeom>
          <a:noFill/>
        </p:spPr>
        <p:txBody>
          <a:bodyPr wrap="square" rtlCol="0">
            <a:spAutoFit/>
          </a:bodyPr>
          <a:lstStyle/>
          <a:p>
            <a:pPr algn="ctr"/>
            <a:r>
              <a:rPr lang="en-US">
                <a:solidFill>
                  <a:srgbClr val="4F2683"/>
                </a:solidFill>
              </a:rPr>
              <a:t>PWLLE Drug-Checking Peer (DCP) Training &amp; Certification Course</a:t>
            </a:r>
          </a:p>
        </p:txBody>
      </p:sp>
      <p:sp>
        <p:nvSpPr>
          <p:cNvPr id="29" name="TextBox 28">
            <a:extLst>
              <a:ext uri="{FF2B5EF4-FFF2-40B4-BE49-F238E27FC236}">
                <a16:creationId xmlns:a16="http://schemas.microsoft.com/office/drawing/2014/main" id="{1284D4AE-DC5A-74C2-A5CC-2635BC7E2256}"/>
              </a:ext>
            </a:extLst>
          </p:cNvPr>
          <p:cNvSpPr txBox="1"/>
          <p:nvPr/>
        </p:nvSpPr>
        <p:spPr>
          <a:xfrm>
            <a:off x="4343061" y="886012"/>
            <a:ext cx="1719937" cy="646331"/>
          </a:xfrm>
          <a:prstGeom prst="rect">
            <a:avLst/>
          </a:prstGeom>
          <a:noFill/>
        </p:spPr>
        <p:txBody>
          <a:bodyPr wrap="square" rtlCol="0">
            <a:spAutoFit/>
          </a:bodyPr>
          <a:lstStyle/>
          <a:p>
            <a:pPr algn="ctr"/>
            <a:r>
              <a:rPr lang="en-US">
                <a:solidFill>
                  <a:srgbClr val="4F2683"/>
                </a:solidFill>
              </a:rPr>
              <a:t>Consultation Feedback </a:t>
            </a:r>
          </a:p>
        </p:txBody>
      </p:sp>
      <p:sp>
        <p:nvSpPr>
          <p:cNvPr id="30" name="TextBox 29">
            <a:extLst>
              <a:ext uri="{FF2B5EF4-FFF2-40B4-BE49-F238E27FC236}">
                <a16:creationId xmlns:a16="http://schemas.microsoft.com/office/drawing/2014/main" id="{1809B11C-9640-847A-88D8-B50D62A979CC}"/>
              </a:ext>
            </a:extLst>
          </p:cNvPr>
          <p:cNvSpPr txBox="1"/>
          <p:nvPr/>
        </p:nvSpPr>
        <p:spPr>
          <a:xfrm>
            <a:off x="4419800" y="4671852"/>
            <a:ext cx="1719937" cy="646331"/>
          </a:xfrm>
          <a:prstGeom prst="rect">
            <a:avLst/>
          </a:prstGeom>
          <a:noFill/>
        </p:spPr>
        <p:txBody>
          <a:bodyPr wrap="square" rtlCol="0">
            <a:spAutoFit/>
          </a:bodyPr>
          <a:lstStyle/>
          <a:p>
            <a:pPr algn="ctr"/>
            <a:r>
              <a:rPr lang="en-US">
                <a:solidFill>
                  <a:srgbClr val="4F2683"/>
                </a:solidFill>
              </a:rPr>
              <a:t>Pre- and Post-Course Surveys</a:t>
            </a:r>
          </a:p>
        </p:txBody>
      </p:sp>
      <p:sp>
        <p:nvSpPr>
          <p:cNvPr id="31" name="Right Arrow 30">
            <a:extLst>
              <a:ext uri="{FF2B5EF4-FFF2-40B4-BE49-F238E27FC236}">
                <a16:creationId xmlns:a16="http://schemas.microsoft.com/office/drawing/2014/main" id="{072BD3FB-9B5C-8BD6-CAB4-1EF98B36A052}"/>
              </a:ext>
            </a:extLst>
          </p:cNvPr>
          <p:cNvSpPr/>
          <p:nvPr/>
        </p:nvSpPr>
        <p:spPr>
          <a:xfrm rot="1841306">
            <a:off x="6198004" y="2327177"/>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99820CD4-2F33-BA2F-2155-389B5B1A9847}"/>
              </a:ext>
            </a:extLst>
          </p:cNvPr>
          <p:cNvSpPr/>
          <p:nvPr/>
        </p:nvSpPr>
        <p:spPr>
          <a:xfrm rot="19700628">
            <a:off x="6193844" y="3358605"/>
            <a:ext cx="415153" cy="381322"/>
          </a:xfrm>
          <a:prstGeom prst="rightArrow">
            <a:avLst/>
          </a:prstGeom>
          <a:solidFill>
            <a:srgbClr val="4F2683"/>
          </a:solidFill>
          <a:ln>
            <a:solidFill>
              <a:srgbClr val="4F268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A white arrows in a purple circle&#10;&#10;AI-generated content may be incorrect.">
            <a:extLst>
              <a:ext uri="{FF2B5EF4-FFF2-40B4-BE49-F238E27FC236}">
                <a16:creationId xmlns:a16="http://schemas.microsoft.com/office/drawing/2014/main" id="{9EE5A345-DB6F-EE1F-D4BB-60FC7D53C947}"/>
              </a:ext>
            </a:extLst>
          </p:cNvPr>
          <p:cNvPicPr>
            <a:picLocks noChangeAspect="1"/>
          </p:cNvPicPr>
          <p:nvPr/>
        </p:nvPicPr>
        <p:blipFill>
          <a:blip r:embed="rId10"/>
          <a:stretch>
            <a:fillRect/>
          </a:stretch>
        </p:blipFill>
        <p:spPr>
          <a:xfrm>
            <a:off x="6772933" y="2241903"/>
            <a:ext cx="1422400" cy="1422400"/>
          </a:xfrm>
          <a:prstGeom prst="rect">
            <a:avLst/>
          </a:prstGeom>
        </p:spPr>
      </p:pic>
      <p:sp>
        <p:nvSpPr>
          <p:cNvPr id="37" name="Rectangle 36">
            <a:extLst>
              <a:ext uri="{FF2B5EF4-FFF2-40B4-BE49-F238E27FC236}">
                <a16:creationId xmlns:a16="http://schemas.microsoft.com/office/drawing/2014/main" id="{365DD66C-439E-002B-722F-7636788B8CAE}"/>
              </a:ext>
            </a:extLst>
          </p:cNvPr>
          <p:cNvSpPr/>
          <p:nvPr/>
        </p:nvSpPr>
        <p:spPr>
          <a:xfrm>
            <a:off x="435333"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Tree>
    <p:extLst>
      <p:ext uri="{BB962C8B-B14F-4D97-AF65-F5344CB8AC3E}">
        <p14:creationId xmlns:p14="http://schemas.microsoft.com/office/powerpoint/2010/main" val="153987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46466-E67A-8E38-0757-452E6F2A94C7}"/>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ED123837-19E4-D78E-7429-B0512C9C5B50}"/>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a:t>
            </a:r>
            <a:r>
              <a:rPr lang="en-US" sz="5000" b="1" i="1">
                <a:solidFill>
                  <a:srgbClr val="3C1B71"/>
                </a:solidFill>
                <a:latin typeface="Arial"/>
                <a:cs typeface="Arial Unicode MS"/>
              </a:rPr>
              <a:t>Collection</a:t>
            </a:r>
            <a:r>
              <a:rPr lang="en-US" sz="5000" b="1">
                <a:solidFill>
                  <a:srgbClr val="3C1B71"/>
                </a:solidFill>
                <a:latin typeface="Arial"/>
                <a:cs typeface="Arial Unicode MS"/>
              </a:rPr>
              <a:t> &amp; Analysis</a:t>
            </a:r>
          </a:p>
        </p:txBody>
      </p:sp>
      <p:sp>
        <p:nvSpPr>
          <p:cNvPr id="7" name="TextBox 6">
            <a:extLst>
              <a:ext uri="{FF2B5EF4-FFF2-40B4-BE49-F238E27FC236}">
                <a16:creationId xmlns:a16="http://schemas.microsoft.com/office/drawing/2014/main" id="{891DB56C-ED88-5C92-B4E0-CF9C3CB0D69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Rectangle 3">
            <a:extLst>
              <a:ext uri="{FF2B5EF4-FFF2-40B4-BE49-F238E27FC236}">
                <a16:creationId xmlns:a16="http://schemas.microsoft.com/office/drawing/2014/main" id="{B2FF5EED-6C72-947A-450E-9BDC5DDB1C72}"/>
              </a:ext>
            </a:extLst>
          </p:cNvPr>
          <p:cNvSpPr/>
          <p:nvPr/>
        </p:nvSpPr>
        <p:spPr>
          <a:xfrm>
            <a:off x="411727" y="815950"/>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cap="none" spc="0">
                <a:ln/>
                <a:solidFill>
                  <a:schemeClr val="accent4"/>
                </a:solidFill>
                <a:effectLst/>
              </a:rPr>
              <a:t>A)</a:t>
            </a:r>
          </a:p>
        </p:txBody>
      </p:sp>
      <p:sp>
        <p:nvSpPr>
          <p:cNvPr id="5" name="Rectangle 4">
            <a:extLst>
              <a:ext uri="{FF2B5EF4-FFF2-40B4-BE49-F238E27FC236}">
                <a16:creationId xmlns:a16="http://schemas.microsoft.com/office/drawing/2014/main" id="{23874E02-C43B-E877-B2F6-A70B8ADE3699}"/>
              </a:ext>
            </a:extLst>
          </p:cNvPr>
          <p:cNvSpPr/>
          <p:nvPr/>
        </p:nvSpPr>
        <p:spPr>
          <a:xfrm>
            <a:off x="4572000" y="806809"/>
            <a:ext cx="1189247"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a:ln/>
                <a:solidFill>
                  <a:schemeClr val="accent4"/>
                </a:solidFill>
              </a:rPr>
              <a:t>B</a:t>
            </a:r>
            <a:r>
              <a:rPr lang="en-US" sz="7200" b="1" cap="none" spc="0">
                <a:ln/>
                <a:solidFill>
                  <a:schemeClr val="accent4"/>
                </a:solidFill>
                <a:effectLst/>
              </a:rPr>
              <a:t>)</a:t>
            </a:r>
          </a:p>
        </p:txBody>
      </p:sp>
      <p:sp>
        <p:nvSpPr>
          <p:cNvPr id="6" name="TextBox 5">
            <a:extLst>
              <a:ext uri="{FF2B5EF4-FFF2-40B4-BE49-F238E27FC236}">
                <a16:creationId xmlns:a16="http://schemas.microsoft.com/office/drawing/2014/main" id="{FD0EDDB1-F9BD-4BC6-03F4-C4B35956E979}"/>
              </a:ext>
            </a:extLst>
          </p:cNvPr>
          <p:cNvSpPr txBox="1"/>
          <p:nvPr/>
        </p:nvSpPr>
        <p:spPr>
          <a:xfrm>
            <a:off x="1405222" y="806809"/>
            <a:ext cx="3305908" cy="3216265"/>
          </a:xfrm>
          <a:prstGeom prst="rect">
            <a:avLst/>
          </a:prstGeom>
          <a:noFill/>
        </p:spPr>
        <p:txBody>
          <a:bodyPr wrap="square" rtlCol="0">
            <a:spAutoFit/>
          </a:bodyPr>
          <a:lstStyle/>
          <a:p>
            <a:r>
              <a:rPr lang="en-US" sz="850" u="sng"/>
              <a:t>Pre-Scan/User Interface</a:t>
            </a:r>
          </a:p>
          <a:p>
            <a:pPr marL="342900" indent="-342900">
              <a:buFont typeface="+mj-lt"/>
              <a:buAutoNum type="arabicPeriod"/>
            </a:pPr>
            <a:r>
              <a:rPr lang="en-US" sz="850"/>
              <a:t>Serial #</a:t>
            </a:r>
          </a:p>
          <a:p>
            <a:pPr marL="342900" indent="-342900">
              <a:buFont typeface="+mj-lt"/>
              <a:buAutoNum type="arabicPeriod"/>
            </a:pPr>
            <a:r>
              <a:rPr lang="en-US" sz="850"/>
              <a:t>Date</a:t>
            </a:r>
          </a:p>
          <a:p>
            <a:pPr marL="342900" indent="-342900">
              <a:buFont typeface="+mj-lt"/>
              <a:buAutoNum type="arabicPeriod"/>
            </a:pPr>
            <a:r>
              <a:rPr lang="en-US" sz="850"/>
              <a:t>Operator </a:t>
            </a:r>
          </a:p>
          <a:p>
            <a:pPr marL="342900" indent="-342900">
              <a:buFont typeface="+mj-lt"/>
              <a:buAutoNum type="arabicPeriod"/>
            </a:pPr>
            <a:r>
              <a:rPr lang="en-US" sz="850"/>
              <a:t>Client Code</a:t>
            </a:r>
          </a:p>
          <a:p>
            <a:pPr marL="342900" indent="-342900">
              <a:buFont typeface="+mj-lt"/>
              <a:buAutoNum type="arabicPeriod"/>
            </a:pPr>
            <a:r>
              <a:rPr lang="en-US" sz="850"/>
              <a:t>Age</a:t>
            </a:r>
          </a:p>
          <a:p>
            <a:pPr marL="342900" indent="-342900">
              <a:buFont typeface="+mj-lt"/>
              <a:buAutoNum type="arabicPeriod"/>
            </a:pPr>
            <a:r>
              <a:rPr lang="en-US" sz="850"/>
              <a:t>Gender (List))</a:t>
            </a:r>
          </a:p>
          <a:p>
            <a:pPr marL="342900" indent="-342900">
              <a:buFont typeface="+mj-lt"/>
              <a:buAutoNum type="arabicPeriod"/>
            </a:pPr>
            <a:r>
              <a:rPr lang="en-US" sz="850"/>
              <a:t>Live w/ chronic pain (Y/N)</a:t>
            </a:r>
          </a:p>
          <a:p>
            <a:pPr marL="342900" indent="-342900">
              <a:buFont typeface="+mj-lt"/>
              <a:buAutoNum type="arabicPeriod"/>
            </a:pPr>
            <a:r>
              <a:rPr lang="en-US" sz="850"/>
              <a:t>Identify as Indigenous (Y/N)</a:t>
            </a:r>
          </a:p>
          <a:p>
            <a:pPr marL="342900" indent="-342900">
              <a:buFont typeface="+mj-lt"/>
              <a:buAutoNum type="arabicPeriod"/>
            </a:pPr>
            <a:r>
              <a:rPr lang="en-US" sz="850"/>
              <a:t>Identify as Black, racialized or person of colour (Y/N)</a:t>
            </a:r>
          </a:p>
          <a:p>
            <a:pPr marL="342900" indent="-342900">
              <a:buFont typeface="+mj-lt"/>
              <a:buAutoNum type="arabicPeriod"/>
            </a:pPr>
            <a:r>
              <a:rPr lang="en-US" sz="850"/>
              <a:t>Identify at LGBTQ or another minority orientation (Y/N)</a:t>
            </a:r>
          </a:p>
          <a:p>
            <a:pPr marL="342900" indent="-342900">
              <a:buFont typeface="+mj-lt"/>
              <a:buAutoNum type="arabicPeriod"/>
            </a:pPr>
            <a:r>
              <a:rPr lang="en-US" sz="850"/>
              <a:t>Preferred language (List)</a:t>
            </a:r>
          </a:p>
          <a:p>
            <a:pPr marL="342900" indent="-342900">
              <a:buFont typeface="+mj-lt"/>
              <a:buAutoNum type="arabicPeriod"/>
            </a:pPr>
            <a:r>
              <a:rPr lang="en-US" sz="850"/>
              <a:t>Testing for (Category)</a:t>
            </a:r>
          </a:p>
          <a:p>
            <a:pPr marL="342900" indent="-342900">
              <a:buFont typeface="+mj-lt"/>
              <a:buAutoNum type="arabicPeriod"/>
            </a:pPr>
            <a:r>
              <a:rPr lang="en-US" sz="850"/>
              <a:t>Expected Substance (List)</a:t>
            </a:r>
          </a:p>
          <a:p>
            <a:pPr marL="342900" indent="-342900">
              <a:buFont typeface="+mj-lt"/>
              <a:buAutoNum type="arabicPeriod"/>
            </a:pPr>
            <a:r>
              <a:rPr lang="en-US" sz="850"/>
              <a:t>Description (Open)</a:t>
            </a:r>
          </a:p>
          <a:p>
            <a:pPr marL="342900" indent="-342900">
              <a:buFont typeface="+mj-lt"/>
              <a:buAutoNum type="arabicPeriod"/>
            </a:pPr>
            <a:r>
              <a:rPr lang="en-US" sz="850"/>
              <a:t>Scan impact (Likert)</a:t>
            </a:r>
          </a:p>
          <a:p>
            <a:pPr marL="342900" indent="-342900">
              <a:buFont typeface="+mj-lt"/>
              <a:buAutoNum type="arabicPeriod"/>
            </a:pPr>
            <a:r>
              <a:rPr lang="en-US" sz="850"/>
              <a:t>Strength (Likert)</a:t>
            </a:r>
          </a:p>
          <a:p>
            <a:pPr marL="342900" indent="-342900">
              <a:buFont typeface="+mj-lt"/>
              <a:buAutoNum type="arabicPeriod"/>
            </a:pPr>
            <a:r>
              <a:rPr lang="en-US" sz="850"/>
              <a:t>Consumed (Category)</a:t>
            </a:r>
          </a:p>
          <a:p>
            <a:pPr marL="342900" indent="-342900">
              <a:buFont typeface="+mj-lt"/>
              <a:buAutoNum type="arabicPeriod"/>
            </a:pPr>
            <a:r>
              <a:rPr lang="en-US" sz="850"/>
              <a:t>Further notes on sample (Open)</a:t>
            </a:r>
          </a:p>
          <a:p>
            <a:endParaRPr lang="en-US" sz="850"/>
          </a:p>
          <a:p>
            <a:r>
              <a:rPr lang="en-US" sz="850" u="sng"/>
              <a:t>Post-Scan/Results</a:t>
            </a:r>
          </a:p>
          <a:p>
            <a:pPr marL="228600" indent="-228600">
              <a:buFont typeface="+mj-lt"/>
              <a:buAutoNum type="arabicPeriod"/>
            </a:pPr>
            <a:r>
              <a:rPr lang="en-US" sz="850"/>
              <a:t>Signal Strength</a:t>
            </a:r>
          </a:p>
          <a:p>
            <a:pPr marL="228600" indent="-228600">
              <a:buFont typeface="+mj-lt"/>
              <a:buAutoNum type="arabicPeriod"/>
            </a:pPr>
            <a:endParaRPr lang="en-US" sz="800"/>
          </a:p>
          <a:p>
            <a:pPr marL="228600" indent="-228600">
              <a:buFont typeface="+mj-lt"/>
              <a:buAutoNum type="arabicPeriod"/>
            </a:pPr>
            <a:endParaRPr lang="en-US" sz="800"/>
          </a:p>
        </p:txBody>
      </p:sp>
      <p:sp>
        <p:nvSpPr>
          <p:cNvPr id="8" name="TextBox 7">
            <a:extLst>
              <a:ext uri="{FF2B5EF4-FFF2-40B4-BE49-F238E27FC236}">
                <a16:creationId xmlns:a16="http://schemas.microsoft.com/office/drawing/2014/main" id="{444FEF22-3213-1B43-30C9-1966F2700CA8}"/>
              </a:ext>
            </a:extLst>
          </p:cNvPr>
          <p:cNvSpPr txBox="1"/>
          <p:nvPr/>
        </p:nvSpPr>
        <p:spPr>
          <a:xfrm>
            <a:off x="5618409" y="771374"/>
            <a:ext cx="3305908" cy="5324535"/>
          </a:xfrm>
          <a:prstGeom prst="rect">
            <a:avLst/>
          </a:prstGeom>
          <a:noFill/>
        </p:spPr>
        <p:txBody>
          <a:bodyPr wrap="square" rtlCol="0">
            <a:spAutoFit/>
          </a:bodyPr>
          <a:lstStyle/>
          <a:p>
            <a:r>
              <a:rPr lang="en-US" sz="850" u="sng"/>
              <a:t>PRE-COURSE SURVEY</a:t>
            </a:r>
          </a:p>
          <a:p>
            <a:pPr marL="342900" indent="-342900">
              <a:buFont typeface="+mj-lt"/>
              <a:buAutoNum type="arabicPeriod"/>
            </a:pPr>
            <a:r>
              <a:rPr lang="en-US" sz="850"/>
              <a:t>Age</a:t>
            </a:r>
          </a:p>
          <a:p>
            <a:pPr marL="342900" indent="-342900">
              <a:buFont typeface="+mj-lt"/>
              <a:buAutoNum type="arabicPeriod"/>
            </a:pPr>
            <a:r>
              <a:rPr lang="en-US" sz="850"/>
              <a:t>Residence (City/Town)</a:t>
            </a:r>
          </a:p>
          <a:p>
            <a:pPr marL="342900" indent="-342900">
              <a:buFont typeface="+mj-lt"/>
              <a:buAutoNum type="arabicPeriod"/>
            </a:pPr>
            <a:r>
              <a:rPr lang="en-US" sz="850"/>
              <a:t>Gender</a:t>
            </a:r>
          </a:p>
          <a:p>
            <a:pPr marL="342900" indent="-342900">
              <a:buFont typeface="+mj-lt"/>
              <a:buAutoNum type="arabicPeriod"/>
            </a:pPr>
            <a:r>
              <a:rPr lang="en-US" sz="850"/>
              <a:t>Identify as 2SLGBTQIA+ (Y/N)</a:t>
            </a:r>
          </a:p>
          <a:p>
            <a:pPr marL="342900" indent="-342900">
              <a:buFont typeface="+mj-lt"/>
              <a:buAutoNum type="arabicPeriod"/>
            </a:pPr>
            <a:r>
              <a:rPr lang="en-US" sz="850"/>
              <a:t>Race/Ethnicity</a:t>
            </a:r>
          </a:p>
          <a:p>
            <a:pPr marL="342900" indent="-342900">
              <a:buFont typeface="+mj-lt"/>
              <a:buAutoNum type="arabicPeriod"/>
            </a:pPr>
            <a:r>
              <a:rPr lang="en-US" sz="850"/>
              <a:t>Familiarity w/ drug-checking technology (Likert)</a:t>
            </a:r>
          </a:p>
          <a:p>
            <a:pPr marL="342900" indent="-342900">
              <a:buFont typeface="+mj-lt"/>
              <a:buAutoNum type="arabicPeriod"/>
            </a:pPr>
            <a:r>
              <a:rPr lang="en-US" sz="850"/>
              <a:t>Prior participation in drug-checking initiatives (Y/N)</a:t>
            </a:r>
          </a:p>
          <a:p>
            <a:pPr marL="342900" indent="-342900">
              <a:buFont typeface="+mj-lt"/>
              <a:buAutoNum type="arabicPeriod"/>
            </a:pPr>
            <a:r>
              <a:rPr lang="en-US" sz="850"/>
              <a:t>Do you find it easy to access to resources (Y/N)</a:t>
            </a:r>
          </a:p>
          <a:p>
            <a:pPr marL="342900" indent="-342900">
              <a:buFont typeface="+mj-lt"/>
              <a:buAutoNum type="arabicPeriod"/>
            </a:pPr>
            <a:r>
              <a:rPr lang="en-US" sz="850"/>
              <a:t>Confidence in applying hard reduction strategies (NRS, 1-5)</a:t>
            </a:r>
          </a:p>
          <a:p>
            <a:pPr marL="342900" indent="-342900">
              <a:buFont typeface="+mj-lt"/>
              <a:buAutoNum type="arabicPeriod"/>
            </a:pPr>
            <a:r>
              <a:rPr lang="en-US" sz="850"/>
              <a:t>Confidence to effectively communicate about drug-checking w/ others (NRS, 1-5)</a:t>
            </a:r>
          </a:p>
          <a:p>
            <a:pPr marL="342900" indent="-342900">
              <a:buFont typeface="+mj-lt"/>
              <a:buAutoNum type="arabicPeriod"/>
            </a:pPr>
            <a:r>
              <a:rPr lang="en-US" sz="850"/>
              <a:t>Current involvement in any substance use education/harm reduction initiatives (Y/N)</a:t>
            </a:r>
          </a:p>
          <a:p>
            <a:pPr marL="342900" indent="-342900">
              <a:buFont typeface="+mj-lt"/>
              <a:buAutoNum type="arabicPeriod"/>
            </a:pPr>
            <a:r>
              <a:rPr lang="en-US" sz="850"/>
              <a:t>Rating of importance of involving PWLLE in drug-checking initiatives (Likert)</a:t>
            </a:r>
          </a:p>
          <a:p>
            <a:pPr marL="342900" indent="-342900">
              <a:buFont typeface="+mj-lt"/>
              <a:buAutoNum type="arabicPeriod"/>
            </a:pPr>
            <a:r>
              <a:rPr lang="en-US" sz="850"/>
              <a:t>Barries in accessing drug-checking services (Open)</a:t>
            </a:r>
          </a:p>
          <a:p>
            <a:endParaRPr lang="en-US" sz="850" u="sng"/>
          </a:p>
          <a:p>
            <a:r>
              <a:rPr lang="en-US" sz="850" u="sng"/>
              <a:t>POST-COURSE SURVEY</a:t>
            </a:r>
          </a:p>
          <a:p>
            <a:pPr marL="228600" indent="-228600">
              <a:buFont typeface="+mj-lt"/>
              <a:buAutoNum type="arabicPeriod"/>
            </a:pPr>
            <a:r>
              <a:rPr lang="en-US" sz="850"/>
              <a:t>Rating of understanding of drug-checking technologies after the course (Likert)</a:t>
            </a:r>
          </a:p>
          <a:p>
            <a:pPr marL="228600" indent="-228600">
              <a:buFont typeface="+mj-lt"/>
              <a:buAutoNum type="arabicPeriod"/>
            </a:pPr>
            <a:r>
              <a:rPr lang="en-US" sz="850"/>
              <a:t>Confidence in applying hard reduction strategies (NRS, 1-5)</a:t>
            </a:r>
          </a:p>
          <a:p>
            <a:pPr marL="228600" indent="-228600">
              <a:buFont typeface="+mj-lt"/>
              <a:buAutoNum type="arabicPeriod"/>
            </a:pPr>
            <a:r>
              <a:rPr lang="en-US" sz="850"/>
              <a:t>Confidence to effectively communicate about drug-checking w/ others (NRS, 1-5)</a:t>
            </a:r>
          </a:p>
          <a:p>
            <a:pPr marL="228600" indent="-228600">
              <a:buFont typeface="+mj-lt"/>
              <a:buAutoNum type="arabicPeriod"/>
            </a:pPr>
            <a:r>
              <a:rPr lang="en-US" sz="850"/>
              <a:t>Program influence on potential involvement in substance use education or harm reduction initiatives (Likert)</a:t>
            </a:r>
          </a:p>
          <a:p>
            <a:pPr marL="228600" indent="-228600">
              <a:buFont typeface="+mj-lt"/>
              <a:buAutoNum type="arabicPeriod"/>
            </a:pPr>
            <a:r>
              <a:rPr lang="en-US" sz="850"/>
              <a:t>Would you seek future employment in harm reduction services (Y/N)</a:t>
            </a:r>
          </a:p>
          <a:p>
            <a:pPr marL="228600" indent="-228600">
              <a:buFont typeface="+mj-lt"/>
              <a:buAutoNum type="arabicPeriod"/>
            </a:pPr>
            <a:r>
              <a:rPr lang="en-US" sz="850"/>
              <a:t>Did training materials and workshop meet expectations (Y/N)</a:t>
            </a:r>
          </a:p>
          <a:p>
            <a:pPr marL="228600" indent="-228600">
              <a:buFont typeface="+mj-lt"/>
              <a:buAutoNum type="arabicPeriod"/>
            </a:pPr>
            <a:r>
              <a:rPr lang="en-US" sz="850"/>
              <a:t>What changes would you suggest (Open)</a:t>
            </a:r>
          </a:p>
          <a:p>
            <a:pPr marL="228600" indent="-228600">
              <a:buFont typeface="+mj-lt"/>
              <a:buAutoNum type="arabicPeriod"/>
            </a:pPr>
            <a:r>
              <a:rPr lang="en-US" sz="850"/>
              <a:t>Is there any way the drug-checking process can be improved to meet your individual needs (Open)</a:t>
            </a:r>
          </a:p>
          <a:p>
            <a:pPr marL="228600" indent="-228600">
              <a:buFont typeface="+mj-lt"/>
              <a:buAutoNum type="arabicPeriod"/>
            </a:pPr>
            <a:r>
              <a:rPr lang="en-US" sz="850"/>
              <a:t>Has your opinion changed on the importance of PWLLE involvement in drug–checking (Likert)</a:t>
            </a:r>
          </a:p>
          <a:p>
            <a:pPr marL="228600" indent="-228600">
              <a:buFont typeface="+mj-lt"/>
              <a:buAutoNum type="arabicPeriod"/>
            </a:pPr>
            <a:r>
              <a:rPr lang="en-US" sz="850"/>
              <a:t>Rating of importance of involving PWLLE in drug-checking initiatives (Likert)</a:t>
            </a:r>
          </a:p>
          <a:p>
            <a:pPr marL="228600" indent="-228600">
              <a:buFont typeface="+mj-lt"/>
              <a:buAutoNum type="arabicPeriod"/>
            </a:pPr>
            <a:r>
              <a:rPr lang="en-US" sz="850"/>
              <a:t>Feel equipped to lead or contribute to drug-checking initiatives ((Y/N)</a:t>
            </a:r>
          </a:p>
          <a:p>
            <a:pPr marL="228600" indent="-228600">
              <a:buFont typeface="+mj-lt"/>
              <a:buAutoNum type="arabicPeriod"/>
            </a:pPr>
            <a:r>
              <a:rPr lang="en-US" sz="850"/>
              <a:t>Any additional feedback or suggestions regarding the program (Open</a:t>
            </a:r>
            <a:r>
              <a:rPr lang="en-US" sz="800"/>
              <a:t>)</a:t>
            </a:r>
          </a:p>
        </p:txBody>
      </p:sp>
      <p:pic>
        <p:nvPicPr>
          <p:cNvPr id="9" name="Graphic 8">
            <a:extLst>
              <a:ext uri="{FF2B5EF4-FFF2-40B4-BE49-F238E27FC236}">
                <a16:creationId xmlns:a16="http://schemas.microsoft.com/office/drawing/2014/main" id="{823F80F7-3572-B96A-171D-23DFD5FAF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437" y="1352145"/>
            <a:ext cx="530983" cy="154325"/>
          </a:xfrm>
          <a:prstGeom prst="rect">
            <a:avLst/>
          </a:prstGeom>
        </p:spPr>
      </p:pic>
      <p:pic>
        <p:nvPicPr>
          <p:cNvPr id="10" name="Picture 9">
            <a:extLst>
              <a:ext uri="{FF2B5EF4-FFF2-40B4-BE49-F238E27FC236}">
                <a16:creationId xmlns:a16="http://schemas.microsoft.com/office/drawing/2014/main" id="{C5CE7AAC-5315-7F7B-F7E5-2DAD3CFB63BA}"/>
              </a:ext>
            </a:extLst>
          </p:cNvPr>
          <p:cNvPicPr>
            <a:picLocks noChangeAspect="1"/>
          </p:cNvPicPr>
          <p:nvPr/>
        </p:nvPicPr>
        <p:blipFill>
          <a:blip r:embed="rId5">
            <a:extLst>
              <a:ext uri="{28A0092B-C50C-407E-A947-70E740481C1C}">
                <a14:useLocalDpi xmlns:a14="http://schemas.microsoft.com/office/drawing/2010/main" val="0"/>
              </a:ext>
            </a:extLst>
          </a:blip>
          <a:srcRect l="25629" t="11921" r="22470" b="14064"/>
          <a:stretch>
            <a:fillRect/>
          </a:stretch>
        </p:blipFill>
        <p:spPr>
          <a:xfrm>
            <a:off x="4361451" y="1218195"/>
            <a:ext cx="421098" cy="450388"/>
          </a:xfrm>
          <a:prstGeom prst="rect">
            <a:avLst/>
          </a:prstGeom>
        </p:spPr>
      </p:pic>
    </p:spTree>
    <p:extLst>
      <p:ext uri="{BB962C8B-B14F-4D97-AF65-F5344CB8AC3E}">
        <p14:creationId xmlns:p14="http://schemas.microsoft.com/office/powerpoint/2010/main" val="213348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220D8-E1DA-E05B-3341-5E6C0D75591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91FF9594-49D1-0693-18C3-6F1B9E126753}"/>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85A90799-F621-7D8F-6A14-D35860B472F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9E15AC96-0150-4521-EEC6-BA31CEBE1DF2}"/>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#1</a:t>
            </a:r>
            <a:r>
              <a:rPr lang="en-CA" sz="1600" b="1" u="sng"/>
              <a:t> Short-Term Outcomes Summary:</a:t>
            </a:r>
          </a:p>
          <a:p>
            <a:pPr algn="ctr"/>
            <a:r>
              <a:rPr lang="en-CA" sz="1400" i="1"/>
              <a:t>Creating a Drug Checking Network Using Machine Learning Enabled Spectrometers</a:t>
            </a:r>
          </a:p>
          <a:p>
            <a:endParaRPr lang="en-CA" sz="1200"/>
          </a:p>
          <a:p>
            <a:r>
              <a:rPr lang="en-CA" sz="1200" u="sng"/>
              <a:t>Primary target population have access to information on substance </a:t>
            </a:r>
            <a:endParaRPr lang="en-CA" sz="1200"/>
          </a:p>
          <a:p>
            <a:r>
              <a:rPr lang="en-CA" sz="1200" b="1"/>
              <a:t>	A)</a:t>
            </a:r>
            <a:r>
              <a:rPr lang="en-CA" sz="1200"/>
              <a:t> # of participants reached in substance use-related 	learning opportunities delivered by SUAP funded project</a:t>
            </a:r>
          </a:p>
          <a:p>
            <a:r>
              <a:rPr lang="en-CA" sz="1200"/>
              <a:t>		</a:t>
            </a:r>
            <a:r>
              <a:rPr lang="en-CA" sz="1200" b="1"/>
              <a:t>Project Indicator)</a:t>
            </a:r>
            <a:r>
              <a:rPr lang="en-CA" sz="1200"/>
              <a:t> # of substance user’s drug 			samples checked at all sites.</a:t>
            </a:r>
          </a:p>
          <a:p>
            <a:r>
              <a:rPr lang="en-CA" sz="1200"/>
              <a:t>	</a:t>
            </a:r>
          </a:p>
          <a:p>
            <a:r>
              <a:rPr lang="en-CA" sz="1200" b="1"/>
              <a:t>	B) </a:t>
            </a:r>
            <a:r>
              <a:rPr lang="en-CA" sz="1200"/>
              <a:t>% of primary target population who reported that they 	gained knowledge/skills about substances as a result of the 	SUAP funded project.		</a:t>
            </a:r>
          </a:p>
          <a:p>
            <a:r>
              <a:rPr lang="en-CA" sz="1200" b="1"/>
              <a:t>		Project Indicator)</a:t>
            </a:r>
            <a:r>
              <a:rPr lang="en-CA" sz="1200"/>
              <a:t> % of PWUDS and PWIDs who 			indicated that they gained knowledge about their 			substance following analysis. </a:t>
            </a:r>
          </a:p>
          <a:p>
            <a:endParaRPr lang="en-CA" sz="1200"/>
          </a:p>
          <a:p>
            <a:r>
              <a:rPr lang="en-CA" sz="1200" u="sng"/>
              <a:t>Increased availability of harm reduction services </a:t>
            </a:r>
            <a:endParaRPr lang="en-CA" sz="1200"/>
          </a:p>
          <a:p>
            <a:r>
              <a:rPr lang="en-CA" sz="1200"/>
              <a:t>	</a:t>
            </a:r>
            <a:r>
              <a:rPr lang="en-CA" sz="1200" b="1"/>
              <a:t>A)</a:t>
            </a:r>
            <a:r>
              <a:rPr lang="en-CA" sz="1200"/>
              <a:t> # of new services offered by SUAP funded projects 	(including type of service).</a:t>
            </a:r>
          </a:p>
          <a:p>
            <a:r>
              <a:rPr lang="en-CA" sz="1200"/>
              <a:t>		</a:t>
            </a:r>
            <a:r>
              <a:rPr lang="en-CA" sz="1200" b="1"/>
              <a:t>Project Indicator) </a:t>
            </a:r>
            <a:r>
              <a:rPr lang="en-CA" sz="1200"/>
              <a:t># of new drug-checking services 			at the sites.</a:t>
            </a:r>
          </a:p>
          <a:p>
            <a:r>
              <a:rPr lang="en-CA" sz="1200" b="1"/>
              <a:t>	</a:t>
            </a:r>
          </a:p>
          <a:p>
            <a:r>
              <a:rPr lang="en-CA" sz="1200" b="1"/>
              <a:t>	B)</a:t>
            </a:r>
            <a:r>
              <a:rPr lang="en-CA" sz="1200"/>
              <a:t> # of participants accessing services offered by SUAP 	funded project.</a:t>
            </a:r>
          </a:p>
          <a:p>
            <a:r>
              <a:rPr lang="en-CA" sz="1200" b="1"/>
              <a:t>		Project Indicator)</a:t>
            </a:r>
            <a:r>
              <a:rPr lang="en-CA" sz="1200"/>
              <a:t> # of participants testing their 			substance prior to consumption.</a:t>
            </a:r>
            <a:endParaRPr lang="en-CA" sz="1200" b="1"/>
          </a:p>
        </p:txBody>
      </p:sp>
      <p:sp>
        <p:nvSpPr>
          <p:cNvPr id="4" name="TextBox 3">
            <a:extLst>
              <a:ext uri="{FF2B5EF4-FFF2-40B4-BE49-F238E27FC236}">
                <a16:creationId xmlns:a16="http://schemas.microsoft.com/office/drawing/2014/main" id="{5E083606-5A0F-970B-3C63-F3FDE32342E6}"/>
              </a:ext>
            </a:extLst>
          </p:cNvPr>
          <p:cNvSpPr txBox="1"/>
          <p:nvPr/>
        </p:nvSpPr>
        <p:spPr>
          <a:xfrm>
            <a:off x="4692486" y="747449"/>
            <a:ext cx="4535594" cy="4647426"/>
          </a:xfrm>
          <a:prstGeom prst="rect">
            <a:avLst/>
          </a:prstGeom>
          <a:noFill/>
        </p:spPr>
        <p:txBody>
          <a:bodyPr wrap="square" rtlCol="0">
            <a:spAutoFit/>
          </a:bodyPr>
          <a:lstStyle/>
          <a:p>
            <a:pPr algn="ctr"/>
            <a:r>
              <a:rPr lang="en-CA" sz="1600" b="1" u="sng"/>
              <a:t>Phase #1 Medium-Term Outcomes Summary:</a:t>
            </a:r>
          </a:p>
          <a:p>
            <a:pPr algn="ctr"/>
            <a:r>
              <a:rPr lang="en-CA" sz="1400" i="1"/>
              <a:t>Creating a Drug Checking Network Using Machine Learning Enabled Spectrometers</a:t>
            </a:r>
          </a:p>
          <a:p>
            <a:endParaRPr lang="en-CA" sz="1200" u="sng"/>
          </a:p>
          <a:p>
            <a:r>
              <a:rPr lang="en-CA" sz="1200" u="sng"/>
              <a:t>Increased availability of harm reduction services </a:t>
            </a:r>
            <a:endParaRPr lang="en-CA" sz="1200"/>
          </a:p>
          <a:p>
            <a:r>
              <a:rPr lang="en-CA" sz="1200"/>
              <a:t>	</a:t>
            </a:r>
            <a:r>
              <a:rPr lang="en-CA" sz="1200" b="1"/>
              <a:t>A)</a:t>
            </a:r>
            <a:r>
              <a:rPr lang="en-CA" sz="1200"/>
              <a:t> % of targeted Canadians who reported they used 	knowledge/skills related to substance use provided by 	SUAP funded project.</a:t>
            </a:r>
          </a:p>
          <a:p>
            <a:r>
              <a:rPr lang="en-CA" sz="1200"/>
              <a:t>		</a:t>
            </a:r>
            <a:r>
              <a:rPr lang="en-CA" sz="1200" b="1"/>
              <a:t>Project Indicator</a:t>
            </a:r>
            <a:r>
              <a:rPr lang="en-CA" sz="1200"/>
              <a:t>)</a:t>
            </a:r>
            <a:r>
              <a:rPr lang="en-CA" sz="1200" b="1"/>
              <a:t> </a:t>
            </a:r>
            <a:r>
              <a:rPr lang="en-CA" sz="1200"/>
              <a:t>% of substance users who 			reported that they chose safer use due to the 			information they learned from the drug checking.</a:t>
            </a:r>
          </a:p>
          <a:p>
            <a:r>
              <a:rPr lang="en-CA" sz="1200"/>
              <a:t>	</a:t>
            </a:r>
          </a:p>
          <a:p>
            <a:r>
              <a:rPr lang="en-CA" sz="1200" b="1"/>
              <a:t>	B)</a:t>
            </a:r>
            <a:r>
              <a:rPr lang="en-CA" sz="1200"/>
              <a:t> % of targeted Canadians who reported that they intend to 	use knowledge/skills related to substance use provided by 	SUAP funded project.</a:t>
            </a:r>
          </a:p>
          <a:p>
            <a:r>
              <a:rPr lang="en-CA" sz="1200"/>
              <a:t>		</a:t>
            </a:r>
            <a:r>
              <a:rPr lang="en-CA" sz="1200" b="1"/>
              <a:t>Project Indicator)</a:t>
            </a:r>
            <a:r>
              <a:rPr lang="en-CA" sz="1200"/>
              <a:t> % of substance users indicating 			that the provided data will influence their use of 			substances.</a:t>
            </a:r>
          </a:p>
          <a:p>
            <a:r>
              <a:rPr lang="en-CA" sz="1200"/>
              <a:t>		</a:t>
            </a:r>
          </a:p>
          <a:p>
            <a:r>
              <a:rPr lang="en-CA" sz="1200" b="1"/>
              <a:t>	C)</a:t>
            </a:r>
            <a:r>
              <a:rPr lang="en-CA" sz="1200"/>
              <a:t> % of participants in SUAP funded treatment and/or 	harm reduction services projects reporting a positive 	behaviour/health outcome.</a:t>
            </a:r>
          </a:p>
          <a:p>
            <a:r>
              <a:rPr lang="en-CA" sz="1200"/>
              <a:t>		</a:t>
            </a:r>
            <a:r>
              <a:rPr lang="en-CA" sz="1200" b="1"/>
              <a:t>Project Indicator)</a:t>
            </a:r>
            <a:r>
              <a:rPr lang="en-CA" sz="1200"/>
              <a:t> % of participants reporting 			positive change in their substance consumption.</a:t>
            </a:r>
          </a:p>
        </p:txBody>
      </p:sp>
    </p:spTree>
    <p:extLst>
      <p:ext uri="{BB962C8B-B14F-4D97-AF65-F5344CB8AC3E}">
        <p14:creationId xmlns:p14="http://schemas.microsoft.com/office/powerpoint/2010/main" val="429038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572"/>
            <a:ext cx="9144000" cy="7028347"/>
          </a:xfrm>
          <a:prstGeom prst="rect">
            <a:avLst/>
          </a:prstGeom>
        </p:spPr>
      </p:pic>
      <p:sp>
        <p:nvSpPr>
          <p:cNvPr id="5" name="TextBox 4"/>
          <p:cNvSpPr txBox="1"/>
          <p:nvPr/>
        </p:nvSpPr>
        <p:spPr>
          <a:xfrm>
            <a:off x="413926" y="573851"/>
            <a:ext cx="8005704" cy="5262979"/>
          </a:xfrm>
          <a:prstGeom prst="rect">
            <a:avLst/>
          </a:prstGeom>
          <a:noFill/>
        </p:spPr>
        <p:txBody>
          <a:bodyPr wrap="square" rtlCol="0">
            <a:spAutoFit/>
          </a:bodyPr>
          <a:lstStyle/>
          <a:p>
            <a:r>
              <a:rPr lang="en-US" sz="4500" b="1">
                <a:solidFill>
                  <a:srgbClr val="3C1B71"/>
                </a:solidFill>
                <a:latin typeface="Arial"/>
                <a:cs typeface="Arial Unicode MS"/>
              </a:rPr>
              <a:t>Western University in Collaboration with Scatr Inc: A Two-Phase Novel Drug Checking Initiative</a:t>
            </a:r>
          </a:p>
          <a:p>
            <a:endParaRPr lang="en-US" sz="3600">
              <a:solidFill>
                <a:srgbClr val="3C1B71"/>
              </a:solidFill>
              <a:latin typeface="Arial"/>
              <a:cs typeface="Arial Unicode MS"/>
            </a:endParaRPr>
          </a:p>
          <a:p>
            <a:r>
              <a:rPr lang="en-US" sz="3600">
                <a:solidFill>
                  <a:srgbClr val="3C1B71"/>
                </a:solidFill>
                <a:latin typeface="Arial Narrow" panose="020B0604020202020204" pitchFamily="34" charset="0"/>
                <a:cs typeface="Arial Narrow" panose="020B0604020202020204" pitchFamily="34" charset="0"/>
              </a:rPr>
              <a:t>Funding provided by Health Canada’s Substance Use and Addictions Program (SUAP)</a:t>
            </a:r>
          </a:p>
        </p:txBody>
      </p:sp>
    </p:spTree>
    <p:extLst>
      <p:ext uri="{BB962C8B-B14F-4D97-AF65-F5344CB8AC3E}">
        <p14:creationId xmlns:p14="http://schemas.microsoft.com/office/powerpoint/2010/main" val="405048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BA4C2-4312-CDA1-B23A-01161E45B0A0}"/>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B38DAD1-2F6E-0563-0DB9-50F2F9BB97C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Collection &amp; </a:t>
            </a:r>
            <a:r>
              <a:rPr lang="en-US" sz="5000" b="1" i="1">
                <a:solidFill>
                  <a:srgbClr val="3C1B71"/>
                </a:solidFill>
                <a:latin typeface="Arial"/>
                <a:cs typeface="Arial Unicode MS"/>
              </a:rPr>
              <a:t>Analysis</a:t>
            </a:r>
          </a:p>
        </p:txBody>
      </p:sp>
      <p:sp>
        <p:nvSpPr>
          <p:cNvPr id="7" name="TextBox 6">
            <a:extLst>
              <a:ext uri="{FF2B5EF4-FFF2-40B4-BE49-F238E27FC236}">
                <a16:creationId xmlns:a16="http://schemas.microsoft.com/office/drawing/2014/main" id="{A71DE085-2C91-F298-D460-C2FCCD75AED7}"/>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3" name="TextBox 2">
            <a:extLst>
              <a:ext uri="{FF2B5EF4-FFF2-40B4-BE49-F238E27FC236}">
                <a16:creationId xmlns:a16="http://schemas.microsoft.com/office/drawing/2014/main" id="{165299A5-EEBB-6910-392C-8FC603ADC867}"/>
              </a:ext>
            </a:extLst>
          </p:cNvPr>
          <p:cNvSpPr txBox="1"/>
          <p:nvPr/>
        </p:nvSpPr>
        <p:spPr>
          <a:xfrm>
            <a:off x="156032" y="735955"/>
            <a:ext cx="4605154" cy="5416868"/>
          </a:xfrm>
          <a:prstGeom prst="rect">
            <a:avLst/>
          </a:prstGeom>
          <a:noFill/>
        </p:spPr>
        <p:txBody>
          <a:bodyPr wrap="square" rtlCol="0">
            <a:spAutoFit/>
          </a:bodyPr>
          <a:lstStyle/>
          <a:p>
            <a:pPr algn="ctr"/>
            <a:r>
              <a:rPr lang="en-CA" sz="1600" b="1" u="sng"/>
              <a:t>Phase </a:t>
            </a:r>
            <a:r>
              <a:rPr lang="en-CA" b="1" u="sng"/>
              <a:t>#2</a:t>
            </a:r>
            <a:r>
              <a:rPr lang="en-CA" sz="1600" b="1" u="sng"/>
              <a:t> Short-Term Outcomes Summary:</a:t>
            </a:r>
          </a:p>
          <a:p>
            <a:pPr algn="ctr"/>
            <a:r>
              <a:rPr lang="en-CA" sz="1400" i="1"/>
              <a:t>Leading the Way: PWLLE at the Forefront of Drug Checking Initiative</a:t>
            </a:r>
            <a:endParaRPr lang="en-CA" sz="1200" u="sng"/>
          </a:p>
          <a:p>
            <a:endParaRPr lang="en-CA" sz="1200"/>
          </a:p>
          <a:p>
            <a:r>
              <a:rPr lang="en-CA" sz="1200" u="sng"/>
              <a:t>Primary target population have access to information on substance use</a:t>
            </a:r>
            <a:r>
              <a:rPr lang="en-CA" sz="1200"/>
              <a:t>	</a:t>
            </a:r>
            <a:r>
              <a:rPr lang="en-CA" sz="1200" b="1"/>
              <a:t>A)</a:t>
            </a:r>
            <a:r>
              <a:rPr lang="en-CA" sz="1200"/>
              <a:t> # of participants from the primary target population 	reached in substance use-related capacity building 	opportunities delivered by SUAP funded project. </a:t>
            </a:r>
          </a:p>
          <a:p>
            <a:r>
              <a:rPr lang="en-CA" sz="1200"/>
              <a:t>		</a:t>
            </a:r>
            <a:r>
              <a:rPr lang="en-CA" sz="1200" b="1"/>
              <a:t>Project Indicator)</a:t>
            </a:r>
            <a:r>
              <a:rPr lang="en-CA" sz="1200"/>
              <a:t> # of PWLLE working in substance 			use reached by substance use-related capacity 			building opportunities.</a:t>
            </a:r>
          </a:p>
          <a:p>
            <a:r>
              <a:rPr lang="en-CA" sz="1200"/>
              <a:t>	</a:t>
            </a:r>
          </a:p>
          <a:p>
            <a:r>
              <a:rPr lang="en-CA" sz="1200" b="1"/>
              <a:t>	B) </a:t>
            </a:r>
            <a:r>
              <a:rPr lang="en-CA" sz="1200"/>
              <a:t>% of participants surveyed at capacity building opportunities 	that reported increased capacity (i.e., ability to apply what they 	learned) to address substance use in their role (e.g., comfort, 	confidence, leadership)	</a:t>
            </a:r>
          </a:p>
          <a:p>
            <a:r>
              <a:rPr lang="en-CA" sz="1200" b="1"/>
              <a:t>		Project Indicator)</a:t>
            </a:r>
            <a:r>
              <a:rPr lang="en-CA" sz="1200"/>
              <a:t> % of PWLLE who attend focus 			groups/consultations and/or training sessions that 			learn the background and operation of Scatr 			devices to perform drug checking, and how to 			communicate the results to PWUD.</a:t>
            </a:r>
            <a:endParaRPr lang="en-CA" sz="1200" b="1"/>
          </a:p>
          <a:p>
            <a:endParaRPr lang="en-CA" sz="1200" b="1"/>
          </a:p>
          <a:p>
            <a:r>
              <a:rPr lang="en-CA" sz="1200" b="1"/>
              <a:t>	C) </a:t>
            </a:r>
            <a:r>
              <a:rPr lang="en-CA" sz="1200"/>
              <a:t># of people from the target population who were 	engaged in informing, developing or leading elements of this 	project. </a:t>
            </a:r>
          </a:p>
          <a:p>
            <a:r>
              <a:rPr lang="en-CA" sz="1200"/>
              <a:t>		</a:t>
            </a:r>
            <a:r>
              <a:rPr lang="en-CA" sz="1200" b="1"/>
              <a:t>Project Indicator) </a:t>
            </a:r>
            <a:r>
              <a:rPr lang="en-CA" sz="1200"/>
              <a:t># of PWLLE engaged with 	enhancing 		the use of drug-checking technology.</a:t>
            </a:r>
            <a:endParaRPr lang="en-CA" sz="1200" b="1"/>
          </a:p>
        </p:txBody>
      </p:sp>
      <p:sp>
        <p:nvSpPr>
          <p:cNvPr id="4" name="TextBox 3">
            <a:extLst>
              <a:ext uri="{FF2B5EF4-FFF2-40B4-BE49-F238E27FC236}">
                <a16:creationId xmlns:a16="http://schemas.microsoft.com/office/drawing/2014/main" id="{1EC8A38E-9DC4-9C98-1C50-F68F1EAD9998}"/>
              </a:ext>
            </a:extLst>
          </p:cNvPr>
          <p:cNvSpPr txBox="1"/>
          <p:nvPr/>
        </p:nvSpPr>
        <p:spPr>
          <a:xfrm>
            <a:off x="4842247" y="738485"/>
            <a:ext cx="4276318" cy="2431435"/>
          </a:xfrm>
          <a:prstGeom prst="rect">
            <a:avLst/>
          </a:prstGeom>
          <a:noFill/>
        </p:spPr>
        <p:txBody>
          <a:bodyPr wrap="square" rtlCol="0">
            <a:spAutoFit/>
          </a:bodyPr>
          <a:lstStyle/>
          <a:p>
            <a:pPr algn="ctr"/>
            <a:r>
              <a:rPr lang="en-CA" sz="1600" b="1" u="sng"/>
              <a:t>Phase #2 Medium-Term Outcomes Summary:</a:t>
            </a:r>
          </a:p>
          <a:p>
            <a:pPr algn="ctr"/>
            <a:r>
              <a:rPr lang="en-CA" sz="1400" i="1"/>
              <a:t>Leading the Way: PWLLE at the Forefront of Drug Checking Initiative</a:t>
            </a:r>
            <a:endParaRPr lang="en-CA" sz="1400" u="sng"/>
          </a:p>
          <a:p>
            <a:endParaRPr lang="en-CA" sz="1200" u="sng"/>
          </a:p>
          <a:p>
            <a:r>
              <a:rPr lang="en-CA" sz="1200" u="sng"/>
              <a:t>Increased availability of harm reduction services </a:t>
            </a:r>
            <a:endParaRPr lang="en-CA" sz="1200"/>
          </a:p>
          <a:p>
            <a:r>
              <a:rPr lang="en-CA" sz="1200"/>
              <a:t>	</a:t>
            </a:r>
            <a:r>
              <a:rPr lang="en-CA" sz="1200" b="1"/>
              <a:t>A) </a:t>
            </a:r>
            <a:r>
              <a:rPr lang="en-CA" sz="1200"/>
              <a:t>% of target population surveyed who intend to use the 	tool/resource/guidance provided.</a:t>
            </a:r>
          </a:p>
          <a:p>
            <a:r>
              <a:rPr lang="en-CA" sz="1200"/>
              <a:t>		</a:t>
            </a:r>
            <a:r>
              <a:rPr lang="en-CA" sz="1200" b="1"/>
              <a:t>Project Indicator) </a:t>
            </a:r>
            <a:r>
              <a:rPr lang="en-CA" sz="1200"/>
              <a:t>% of PWLLEs working in 			substance use that attended Peer Training and 		Certification sessions who intend to use gained 		knowledge in their harm reduction and practices.</a:t>
            </a:r>
          </a:p>
          <a:p>
            <a:endParaRPr lang="en-CA" sz="1200"/>
          </a:p>
        </p:txBody>
      </p:sp>
    </p:spTree>
    <p:extLst>
      <p:ext uri="{BB962C8B-B14F-4D97-AF65-F5344CB8AC3E}">
        <p14:creationId xmlns:p14="http://schemas.microsoft.com/office/powerpoint/2010/main" val="243057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0DE37-235D-1A83-966C-78A3F6348C9A}"/>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87DB71F5-EDC2-EDE8-1BE3-37791FC6F3ED}"/>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8E01FD6D-79B7-2409-D302-AB89B606E01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57F72B9B-EF08-7DBE-C0A8-DF4E6B583A40}"/>
              </a:ext>
            </a:extLst>
          </p:cNvPr>
          <p:cNvSpPr txBox="1"/>
          <p:nvPr/>
        </p:nvSpPr>
        <p:spPr>
          <a:xfrm>
            <a:off x="0" y="861774"/>
            <a:ext cx="9144000" cy="4247317"/>
          </a:xfrm>
          <a:prstGeom prst="rect">
            <a:avLst/>
          </a:prstGeom>
          <a:solidFill>
            <a:schemeClr val="bg1"/>
          </a:solidFill>
        </p:spPr>
        <p:txBody>
          <a:bodyPr wrap="square" rtlCol="0">
            <a:spAutoFit/>
          </a:bodyPr>
          <a:lstStyle/>
          <a:p>
            <a:pPr marL="342900" indent="-342900">
              <a:buFont typeface="+mj-lt"/>
              <a:buAutoNum type="arabicPeriod"/>
            </a:pPr>
            <a:r>
              <a:rPr lang="en-US" dirty="0"/>
              <a:t>Cram, J., Koncovy, J., Oudshoorn, A., Brown, C., Lagugne-Labarthet, F. Druck-Checking Results Using AI-Enabled Raman Spectrometry in a Canadian Drug-Checking Network [May 2023 – September 2024]. (Single Report) </a:t>
            </a:r>
            <a:r>
              <a:rPr lang="en-US" dirty="0">
                <a:solidFill>
                  <a:srgbClr val="FF0000"/>
                </a:solidFill>
              </a:rPr>
              <a:t>HEALTH CANADA</a:t>
            </a:r>
            <a:endParaRPr lang="en-US" dirty="0"/>
          </a:p>
          <a:p>
            <a:pPr marL="342900" indent="-342900">
              <a:buFont typeface="+mj-lt"/>
              <a:buAutoNum type="arabicPeriod"/>
            </a:pPr>
            <a:r>
              <a:rPr lang="en-US" dirty="0"/>
              <a:t>Aliyari, E., Boheeman, MV., Salasidis C., Stom, T., Hopkins, AM., Favics, N., McAndrew, R., Haanstra, S., McNab, K., Watkins, J., Pham, A., Oudshoorn, A., Brown, C., Lagugne-Labarthet, F. Street Drug Monitoring with Networked Spectrometers Powered by Machine Learning: A Pilot Study in Ontario, Canada. </a:t>
            </a:r>
            <a:r>
              <a:rPr lang="en-US" dirty="0">
                <a:highlight>
                  <a:srgbClr val="FFFF00"/>
                </a:highlight>
              </a:rPr>
              <a:t>SUBMITTED &amp; UNDER REVIEW – Harm Reduction Journal.</a:t>
            </a:r>
            <a:endParaRPr lang="en-US" dirty="0"/>
          </a:p>
          <a:p>
            <a:pPr marL="342900" indent="-342900">
              <a:buFont typeface="+mj-lt"/>
              <a:buAutoNum type="arabicPeriod"/>
            </a:pPr>
            <a:r>
              <a:rPr lang="en-US" dirty="0"/>
              <a:t>Primeau, V., Lizotte, D., et al. Paper. (Single Report)*</a:t>
            </a:r>
          </a:p>
          <a:p>
            <a:pPr marL="342900" indent="-342900">
              <a:buFont typeface="+mj-lt"/>
              <a:buAutoNum type="arabicPeriod"/>
            </a:pPr>
            <a:r>
              <a:rPr lang="en-US" dirty="0"/>
              <a:t>HPLC-MS vs Scatr Series One – Comparative Results Reports (Reported Monthly)</a:t>
            </a:r>
          </a:p>
          <a:p>
            <a:pPr marL="342900" indent="-342900">
              <a:buFont typeface="+mj-lt"/>
              <a:buAutoNum type="arabicPeriod"/>
            </a:pPr>
            <a:r>
              <a:rPr lang="en-US" dirty="0"/>
              <a:t>Site Usage Report (# of unique scans per site/month) (Reported Monthly)</a:t>
            </a:r>
          </a:p>
          <a:p>
            <a:pPr marL="342900" indent="-342900">
              <a:buFont typeface="+mj-lt"/>
              <a:buAutoNum type="arabicPeriod"/>
            </a:pPr>
            <a:r>
              <a:rPr lang="en-US" dirty="0"/>
              <a:t>Performance Measurement and Evaluation Plan / Performance and Progress Report (Reported Semi-Annually) </a:t>
            </a:r>
            <a:r>
              <a:rPr lang="en-US" dirty="0">
                <a:solidFill>
                  <a:srgbClr val="FF0000"/>
                </a:solidFill>
              </a:rPr>
              <a:t>HEALTH CANADA</a:t>
            </a:r>
            <a:endParaRPr lang="en-US" dirty="0"/>
          </a:p>
          <a:p>
            <a:pPr marL="342900" indent="-342900">
              <a:buFont typeface="+mj-lt"/>
              <a:buAutoNum type="arabicPeriod"/>
            </a:pPr>
            <a:r>
              <a:rPr lang="en-US" dirty="0"/>
              <a:t>Annual Plan (Reported Semi-Annually) </a:t>
            </a:r>
            <a:r>
              <a:rPr lang="en-US" dirty="0">
                <a:solidFill>
                  <a:srgbClr val="FF0000"/>
                </a:solidFill>
              </a:rPr>
              <a:t>HEALTH CANADA</a:t>
            </a:r>
          </a:p>
          <a:p>
            <a:pPr marL="342900" indent="-342900">
              <a:buFont typeface="+mj-lt"/>
              <a:buAutoNum type="arabicPeriod"/>
            </a:pPr>
            <a:r>
              <a:rPr lang="en-US" dirty="0"/>
              <a:t>Financial Reports </a:t>
            </a:r>
            <a:r>
              <a:rPr lang="en-US" dirty="0">
                <a:solidFill>
                  <a:srgbClr val="FF0000"/>
                </a:solidFill>
              </a:rPr>
              <a:t>HEALTH CANADA</a:t>
            </a:r>
            <a:r>
              <a:rPr lang="en-US" dirty="0"/>
              <a:t> </a:t>
            </a:r>
          </a:p>
          <a:p>
            <a:endParaRPr lang="en-US" dirty="0">
              <a:solidFill>
                <a:srgbClr val="FF0000"/>
              </a:solidFill>
            </a:endParaRPr>
          </a:p>
        </p:txBody>
      </p:sp>
    </p:spTree>
    <p:extLst>
      <p:ext uri="{BB962C8B-B14F-4D97-AF65-F5344CB8AC3E}">
        <p14:creationId xmlns:p14="http://schemas.microsoft.com/office/powerpoint/2010/main" val="129571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F327-33E4-4AEE-486E-8A67D61D3E5B}"/>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10D891BC-4F20-BDF5-E33C-958D6FF300FB}"/>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endParaRPr lang="en-US" sz="5000" b="1" i="1">
              <a:solidFill>
                <a:srgbClr val="3C1B71"/>
              </a:solidFill>
              <a:latin typeface="Arial"/>
              <a:cs typeface="Arial Unicode MS"/>
            </a:endParaRPr>
          </a:p>
        </p:txBody>
      </p:sp>
      <p:sp>
        <p:nvSpPr>
          <p:cNvPr id="7" name="TextBox 6">
            <a:extLst>
              <a:ext uri="{FF2B5EF4-FFF2-40B4-BE49-F238E27FC236}">
                <a16:creationId xmlns:a16="http://schemas.microsoft.com/office/drawing/2014/main" id="{6A02C9D2-E0BF-BA01-4132-CC0F1BF9FB6C}"/>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997A23AA-E46E-DB85-EE44-E12A6779CAA1}"/>
              </a:ext>
            </a:extLst>
          </p:cNvPr>
          <p:cNvSpPr txBox="1"/>
          <p:nvPr/>
        </p:nvSpPr>
        <p:spPr>
          <a:xfrm>
            <a:off x="0" y="861774"/>
            <a:ext cx="9144000" cy="4031873"/>
          </a:xfrm>
          <a:prstGeom prst="rect">
            <a:avLst/>
          </a:prstGeom>
          <a:noFill/>
        </p:spPr>
        <p:txBody>
          <a:bodyPr wrap="square" rtlCol="0">
            <a:spAutoFit/>
          </a:bodyPr>
          <a:lstStyle/>
          <a:p>
            <a:r>
              <a:rPr lang="en-US" sz="1600"/>
              <a:t>Cram, J., Koncovy, J., Oudshoorn, A., Brown, C., Lagugne-Labarthet, F. </a:t>
            </a:r>
            <a:r>
              <a:rPr lang="en-US" sz="1600" b="1"/>
              <a:t>Druck-Checking Results Using AI-Enabled Raman Spectrometry in a Canadian Drug-Checking Network [May 2023 – September 2024]</a:t>
            </a:r>
            <a:r>
              <a:rPr lang="en-US" sz="1600"/>
              <a:t>. (Single Report)</a:t>
            </a:r>
          </a:p>
          <a:p>
            <a:endParaRPr lang="en-US" sz="1600"/>
          </a:p>
          <a:p>
            <a:pPr lvl="1"/>
            <a:r>
              <a:rPr lang="en-US" sz="1600" b="1" u="sng"/>
              <a:t>METHODS</a:t>
            </a:r>
            <a:r>
              <a:rPr lang="en-US" sz="1600"/>
              <a:t>: Narrative Review - reporting on 10 networked Scatr Series One devices over a 16-month period from May 21st, 2023, to Sept 17th, 2024; 6998 scans by 4024 participants. Descriptive statistics and select subjective participant feedback is reported on.</a:t>
            </a:r>
          </a:p>
          <a:p>
            <a:pPr lvl="1"/>
            <a:r>
              <a:rPr lang="en-US" sz="1600"/>
              <a:t>	</a:t>
            </a:r>
          </a:p>
          <a:p>
            <a:pPr lvl="1"/>
            <a:r>
              <a:rPr lang="en-US" sz="1600" b="1" u="sng"/>
              <a:t>ANALYSIS/OUTPUT</a:t>
            </a:r>
            <a:r>
              <a:rPr lang="en-US" sz="1600"/>
              <a:t>: </a:t>
            </a:r>
          </a:p>
          <a:p>
            <a:pPr marL="742950" lvl="1" indent="-285750">
              <a:buFont typeface="Arial" panose="020B0604020202020204" pitchFamily="34" charset="0"/>
              <a:buChar char="•"/>
            </a:pPr>
            <a:r>
              <a:rPr lang="en-US" sz="1600"/>
              <a:t>Participant-reported sociodemographics </a:t>
            </a:r>
          </a:p>
          <a:p>
            <a:pPr marL="742950" lvl="1" indent="-285750">
              <a:buFont typeface="Arial" panose="020B0604020202020204" pitchFamily="34" charset="0"/>
              <a:buChar char="•"/>
            </a:pPr>
            <a:r>
              <a:rPr lang="en-US" sz="1600"/>
              <a:t>Participants/Scans by site (Absolute)</a:t>
            </a:r>
          </a:p>
          <a:p>
            <a:pPr marL="742950" lvl="1" indent="-285750">
              <a:buFont typeface="Arial" panose="020B0604020202020204" pitchFamily="34" charset="0"/>
              <a:buChar char="•"/>
            </a:pPr>
            <a:r>
              <a:rPr lang="en-US" sz="1600"/>
              <a:t>Expected vs Detected results (Descriptive)</a:t>
            </a:r>
          </a:p>
          <a:p>
            <a:pPr marL="742950" lvl="1" indent="-285750">
              <a:buFont typeface="Arial" panose="020B0604020202020204" pitchFamily="34" charset="0"/>
              <a:buChar char="•"/>
            </a:pPr>
            <a:r>
              <a:rPr lang="en-US" sz="1600"/>
              <a:t>Top 20 detected drugs &amp; fillers by site (Absolute)</a:t>
            </a:r>
          </a:p>
          <a:p>
            <a:pPr marL="742950" lvl="1" indent="-285750">
              <a:buFont typeface="Arial" panose="020B0604020202020204" pitchFamily="34" charset="0"/>
              <a:buChar char="•"/>
            </a:pPr>
            <a:r>
              <a:rPr lang="en-US" sz="1600"/>
              <a:t>Impact of Awareness (Participant-reported consumption-related behavior) - (Absolute / %) AND Select subjective participant feedback quotes</a:t>
            </a:r>
          </a:p>
          <a:p>
            <a:pPr marL="742950" lvl="1" indent="-285750">
              <a:buFont typeface="Arial" panose="020B0604020202020204" pitchFamily="34" charset="0"/>
              <a:buChar char="•"/>
            </a:pPr>
            <a:r>
              <a:rPr lang="en-CA" sz="1600"/>
              <a:t>Limitations</a:t>
            </a:r>
            <a:endParaRPr lang="en-US" sz="1600"/>
          </a:p>
        </p:txBody>
      </p:sp>
    </p:spTree>
    <p:extLst>
      <p:ext uri="{BB962C8B-B14F-4D97-AF65-F5344CB8AC3E}">
        <p14:creationId xmlns:p14="http://schemas.microsoft.com/office/powerpoint/2010/main" val="40577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6C89-5A5B-4148-BCFD-A58DE36015BE}"/>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A085ECC0-1C9C-66F8-21C2-0332B1C48BC6}"/>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Data Products Defined</a:t>
            </a:r>
          </a:p>
        </p:txBody>
      </p:sp>
      <p:sp>
        <p:nvSpPr>
          <p:cNvPr id="7" name="TextBox 6">
            <a:extLst>
              <a:ext uri="{FF2B5EF4-FFF2-40B4-BE49-F238E27FC236}">
                <a16:creationId xmlns:a16="http://schemas.microsoft.com/office/drawing/2014/main" id="{01825911-621A-7FD9-2F79-8AE59935CA28}"/>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4" name="TextBox 3">
            <a:extLst>
              <a:ext uri="{FF2B5EF4-FFF2-40B4-BE49-F238E27FC236}">
                <a16:creationId xmlns:a16="http://schemas.microsoft.com/office/drawing/2014/main" id="{CCC71BFF-1176-DCBB-CD7E-CBCA02530DEE}"/>
              </a:ext>
            </a:extLst>
          </p:cNvPr>
          <p:cNvSpPr txBox="1"/>
          <p:nvPr/>
        </p:nvSpPr>
        <p:spPr>
          <a:xfrm>
            <a:off x="0" y="861774"/>
            <a:ext cx="9144000" cy="3877985"/>
          </a:xfrm>
          <a:prstGeom prst="rect">
            <a:avLst/>
          </a:prstGeom>
          <a:noFill/>
        </p:spPr>
        <p:txBody>
          <a:bodyPr wrap="square" rtlCol="0">
            <a:spAutoFit/>
          </a:bodyPr>
          <a:lstStyle/>
          <a:p>
            <a:r>
              <a:rPr lang="en-US" sz="1600" dirty="0"/>
              <a:t>Aliyari, E., Brown, C., Boheeman, MV., Salasidis C., Stom, T., Hopkins, AM., Favics, N., McAndrew, R., Haanstra, S., McNab, K., Watkins, J., Pham, A., Oudshoorn, A., Lagugne-Labarthet, F. </a:t>
            </a:r>
            <a:r>
              <a:rPr lang="en-US" sz="1600" b="1" dirty="0"/>
              <a:t>Street Drug Monitoring with Networked Spectrometers Powered by Machine Learning: A Pilot Study in Ontario, Canada.</a:t>
            </a:r>
            <a:r>
              <a:rPr lang="en-US" sz="1600" dirty="0"/>
              <a:t> </a:t>
            </a:r>
            <a:endParaRPr lang="en-US" dirty="0"/>
          </a:p>
          <a:p>
            <a:pPr lvl="4"/>
            <a:endParaRPr lang="en-US" dirty="0"/>
          </a:p>
          <a:p>
            <a:pPr lvl="4"/>
            <a:r>
              <a:rPr lang="en-US" dirty="0">
                <a:highlight>
                  <a:srgbClr val="FFFF00"/>
                </a:highlight>
              </a:rPr>
              <a:t>SUBMITTED &amp; UNDER REVIEW – Harm Reduction Journal.</a:t>
            </a:r>
            <a:endParaRPr lang="en-US" dirty="0"/>
          </a:p>
          <a:p>
            <a:pPr lvl="4"/>
            <a:endParaRPr lang="en-US" dirty="0"/>
          </a:p>
          <a:p>
            <a:pPr marL="2114550" lvl="4" indent="-285750">
              <a:buFont typeface="Arial" panose="020B0604020202020204" pitchFamily="34" charset="0"/>
              <a:buChar char="•"/>
            </a:pPr>
            <a:endParaRPr lang="en-US" dirty="0"/>
          </a:p>
          <a:p>
            <a:pPr lvl="3"/>
            <a:r>
              <a:rPr lang="en-US" dirty="0"/>
              <a:t>	</a:t>
            </a:r>
          </a:p>
          <a:p>
            <a:pPr marL="2571750" lvl="5"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342900" indent="-342900">
              <a:buFont typeface="+mj-lt"/>
              <a:buAutoNum type="arabicPeriod"/>
            </a:pPr>
            <a:endParaRPr lang="en-US" dirty="0"/>
          </a:p>
          <a:p>
            <a:r>
              <a:rPr lang="en-US" dirty="0"/>
              <a:t>		</a:t>
            </a:r>
          </a:p>
          <a:p>
            <a:pPr marL="342900" indent="-342900">
              <a:buFont typeface="+mj-lt"/>
              <a:buAutoNum type="arabicPeriod"/>
            </a:pPr>
            <a:endParaRPr lang="en-US" dirty="0"/>
          </a:p>
          <a:p>
            <a:pPr marL="800100" lvl="1" indent="-342900">
              <a:buFont typeface="+mj-lt"/>
              <a:buAutoNum type="alphaUcPeriod"/>
            </a:pPr>
            <a:endParaRPr lang="en-US" dirty="0"/>
          </a:p>
        </p:txBody>
      </p:sp>
    </p:spTree>
    <p:extLst>
      <p:ext uri="{BB962C8B-B14F-4D97-AF65-F5344CB8AC3E}">
        <p14:creationId xmlns:p14="http://schemas.microsoft.com/office/powerpoint/2010/main" val="87619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77ABF-21B9-289C-3CCA-22EADC2356D3}"/>
              </a:ext>
            </a:extLst>
          </p:cNvPr>
          <p:cNvSpPr>
            <a:spLocks noGrp="1"/>
          </p:cNvSpPr>
          <p:nvPr>
            <p:ph type="title"/>
          </p:nvPr>
        </p:nvSpPr>
        <p:spPr>
          <a:xfrm>
            <a:off x="457200" y="1392868"/>
            <a:ext cx="8229600" cy="680323"/>
          </a:xfrm>
        </p:spPr>
        <p:txBody>
          <a:bodyPr>
            <a:normAutofit/>
          </a:bodyPr>
          <a:lstStyle/>
          <a:p>
            <a:r>
              <a:rPr lang="en-US" sz="3200" dirty="0"/>
              <a:t>Victoria and Dan – Research Questions</a:t>
            </a:r>
          </a:p>
        </p:txBody>
      </p:sp>
      <p:sp>
        <p:nvSpPr>
          <p:cNvPr id="5" name="Content Placeholder 4">
            <a:extLst>
              <a:ext uri="{FF2B5EF4-FFF2-40B4-BE49-F238E27FC236}">
                <a16:creationId xmlns:a16="http://schemas.microsoft.com/office/drawing/2014/main" id="{A0843F24-DCC2-2070-B8B6-B850ACFEBE72}"/>
              </a:ext>
            </a:extLst>
          </p:cNvPr>
          <p:cNvSpPr>
            <a:spLocks noGrp="1"/>
          </p:cNvSpPr>
          <p:nvPr>
            <p:ph idx="1"/>
          </p:nvPr>
        </p:nvSpPr>
        <p:spPr>
          <a:xfrm>
            <a:off x="457200" y="2083980"/>
            <a:ext cx="8229600" cy="3925223"/>
          </a:xfrm>
        </p:spPr>
        <p:txBody>
          <a:bodyPr>
            <a:normAutofit fontScale="62500" lnSpcReduction="20000"/>
          </a:bodyPr>
          <a:lstStyle/>
          <a:p>
            <a:r>
              <a:rPr lang="en-US" b="1" dirty="0"/>
              <a:t>How do patterns of SCATR use and observed substances change across person, place, and time?</a:t>
            </a:r>
          </a:p>
          <a:p>
            <a:pPr lvl="1"/>
            <a:r>
              <a:rPr lang="en-US" dirty="0"/>
              <a:t>Data: </a:t>
            </a:r>
            <a:r>
              <a:rPr lang="en-US" dirty="0">
                <a:solidFill>
                  <a:schemeClr val="accent5">
                    <a:lumMod val="75000"/>
                  </a:schemeClr>
                </a:solidFill>
              </a:rPr>
              <a:t>Quantitative</a:t>
            </a:r>
            <a:r>
              <a:rPr lang="en-US" dirty="0"/>
              <a:t>, logged SCATR data</a:t>
            </a:r>
          </a:p>
          <a:p>
            <a:pPr lvl="1"/>
            <a:r>
              <a:rPr lang="en-US" dirty="0"/>
              <a:t>Methods: biostatistics, machine learning, geomatics, visual analytics</a:t>
            </a:r>
          </a:p>
          <a:p>
            <a:pPr lvl="1"/>
            <a:endParaRPr lang="en-US" dirty="0"/>
          </a:p>
          <a:p>
            <a:r>
              <a:rPr lang="en-US" b="1" dirty="0"/>
              <a:t>How do client and contextual factors and substance types influence decision-making after receiving drug checking results?</a:t>
            </a:r>
          </a:p>
          <a:p>
            <a:pPr lvl="1"/>
            <a:r>
              <a:rPr lang="en-US" dirty="0"/>
              <a:t>Data: </a:t>
            </a:r>
            <a:r>
              <a:rPr lang="en-US" dirty="0">
                <a:solidFill>
                  <a:schemeClr val="accent5">
                    <a:lumMod val="75000"/>
                  </a:schemeClr>
                </a:solidFill>
              </a:rPr>
              <a:t>Quantitative</a:t>
            </a:r>
            <a:r>
              <a:rPr lang="en-US" dirty="0"/>
              <a:t> SCATR + </a:t>
            </a:r>
            <a:r>
              <a:rPr lang="en-US" dirty="0">
                <a:solidFill>
                  <a:schemeClr val="accent6">
                    <a:lumMod val="75000"/>
                  </a:schemeClr>
                </a:solidFill>
              </a:rPr>
              <a:t>Qualitative</a:t>
            </a:r>
            <a:r>
              <a:rPr lang="en-US" dirty="0"/>
              <a:t> interviews w/advisory board</a:t>
            </a:r>
          </a:p>
          <a:p>
            <a:pPr lvl="1"/>
            <a:r>
              <a:rPr lang="en-US" dirty="0"/>
              <a:t>Methods: As above, TBD qualitative (e.g. grounded theory, ethnography)</a:t>
            </a:r>
          </a:p>
          <a:p>
            <a:pPr lvl="1"/>
            <a:endParaRPr lang="en-US" dirty="0"/>
          </a:p>
          <a:p>
            <a:r>
              <a:rPr lang="en-US" b="1" dirty="0"/>
              <a:t>How can and should information from drug checking services inform provider-level and organization-level service provision activities?</a:t>
            </a:r>
          </a:p>
          <a:p>
            <a:pPr lvl="1"/>
            <a:r>
              <a:rPr lang="en-US" dirty="0"/>
              <a:t>Data: </a:t>
            </a:r>
            <a:r>
              <a:rPr lang="en-US" dirty="0">
                <a:solidFill>
                  <a:schemeClr val="accent6">
                    <a:lumMod val="75000"/>
                  </a:schemeClr>
                </a:solidFill>
              </a:rPr>
              <a:t>Qualitative</a:t>
            </a:r>
            <a:r>
              <a:rPr lang="en-US" dirty="0"/>
              <a:t>, interviews w/advisory board</a:t>
            </a:r>
          </a:p>
          <a:p>
            <a:pPr lvl="1"/>
            <a:r>
              <a:rPr lang="en-US" dirty="0"/>
              <a:t>Methods: TBD (e.g. grounded theory, ethnography)</a:t>
            </a:r>
          </a:p>
        </p:txBody>
      </p:sp>
      <p:sp>
        <p:nvSpPr>
          <p:cNvPr id="3" name="TextBox 2">
            <a:extLst>
              <a:ext uri="{FF2B5EF4-FFF2-40B4-BE49-F238E27FC236}">
                <a16:creationId xmlns:a16="http://schemas.microsoft.com/office/drawing/2014/main" id="{0D2A9A97-5921-0233-7D28-24E5AFCAC887}"/>
              </a:ext>
            </a:extLst>
          </p:cNvPr>
          <p:cNvSpPr txBox="1"/>
          <p:nvPr/>
        </p:nvSpPr>
        <p:spPr>
          <a:xfrm>
            <a:off x="569148" y="14022"/>
            <a:ext cx="8005704" cy="1569660"/>
          </a:xfrm>
          <a:prstGeom prst="rect">
            <a:avLst/>
          </a:prstGeom>
          <a:noFill/>
        </p:spPr>
        <p:txBody>
          <a:bodyPr wrap="square" rtlCol="0">
            <a:spAutoFit/>
          </a:bodyPr>
          <a:lstStyle/>
          <a:p>
            <a:pPr algn="ctr"/>
            <a:r>
              <a:rPr lang="en-US" sz="3200" b="1" dirty="0">
                <a:solidFill>
                  <a:srgbClr val="3C1B71"/>
                </a:solidFill>
                <a:latin typeface="Arial"/>
                <a:cs typeface="Arial Unicode MS"/>
              </a:rPr>
              <a:t>Grant-Related Projects (Western) </a:t>
            </a:r>
          </a:p>
          <a:p>
            <a:pPr algn="ctr"/>
            <a:r>
              <a:rPr lang="en-US" sz="3200" b="1" dirty="0">
                <a:solidFill>
                  <a:srgbClr val="3C1B71"/>
                </a:solidFill>
                <a:latin typeface="Arial"/>
                <a:cs typeface="Arial Unicode MS"/>
              </a:rPr>
              <a:t>NFRF Grant:</a:t>
            </a:r>
          </a:p>
          <a:p>
            <a:pPr algn="ctr"/>
            <a:r>
              <a:rPr lang="en-US" sz="3200" b="1" dirty="0">
                <a:solidFill>
                  <a:srgbClr val="3C1B71"/>
                </a:solidFill>
                <a:latin typeface="Arial"/>
                <a:cs typeface="Arial Unicode MS"/>
              </a:rPr>
              <a:t>Data Products Defined</a:t>
            </a:r>
          </a:p>
        </p:txBody>
      </p:sp>
    </p:spTree>
    <p:extLst>
      <p:ext uri="{BB962C8B-B14F-4D97-AF65-F5344CB8AC3E}">
        <p14:creationId xmlns:p14="http://schemas.microsoft.com/office/powerpoint/2010/main" val="316098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875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57CC-F7C8-1D65-93C9-9CF2BEBBBADF}"/>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760B5CFC-47BB-B790-E933-0F4E6AEFAB64}"/>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The Western Crew</a:t>
            </a:r>
            <a:endParaRPr lang="en-US" sz="5000" b="1" i="1" u="sng">
              <a:solidFill>
                <a:srgbClr val="3C1B71"/>
              </a:solidFill>
              <a:latin typeface="Arial"/>
              <a:cs typeface="Arial Unicode MS"/>
            </a:endParaRPr>
          </a:p>
        </p:txBody>
      </p:sp>
      <p:sp>
        <p:nvSpPr>
          <p:cNvPr id="7" name="TextBox 6">
            <a:extLst>
              <a:ext uri="{FF2B5EF4-FFF2-40B4-BE49-F238E27FC236}">
                <a16:creationId xmlns:a16="http://schemas.microsoft.com/office/drawing/2014/main" id="{AB43FAC6-806A-9332-10D3-C0F72476136B}"/>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3" name="Picture 2" descr="A person smiling for a picture&#10;&#10;AI-generated content may be incorrect.">
            <a:extLst>
              <a:ext uri="{FF2B5EF4-FFF2-40B4-BE49-F238E27FC236}">
                <a16:creationId xmlns:a16="http://schemas.microsoft.com/office/drawing/2014/main" id="{926AA26A-A1D9-0245-6B0B-5BAD172F7652}"/>
              </a:ext>
            </a:extLst>
          </p:cNvPr>
          <p:cNvPicPr>
            <a:picLocks noChangeAspect="1"/>
          </p:cNvPicPr>
          <p:nvPr/>
        </p:nvPicPr>
        <p:blipFill>
          <a:blip r:embed="rId3"/>
          <a:stretch>
            <a:fillRect/>
          </a:stretch>
        </p:blipFill>
        <p:spPr>
          <a:xfrm>
            <a:off x="707547" y="1098350"/>
            <a:ext cx="888904" cy="1010409"/>
          </a:xfrm>
          <a:prstGeom prst="rect">
            <a:avLst/>
          </a:prstGeom>
        </p:spPr>
      </p:pic>
      <p:pic>
        <p:nvPicPr>
          <p:cNvPr id="5" name="Picture 4" descr="A person with glasses on her head&#10;&#10;AI-generated content may be incorrect.">
            <a:extLst>
              <a:ext uri="{FF2B5EF4-FFF2-40B4-BE49-F238E27FC236}">
                <a16:creationId xmlns:a16="http://schemas.microsoft.com/office/drawing/2014/main" id="{FBD1012E-6EF3-F3A8-551E-A3B7033414BB}"/>
              </a:ext>
            </a:extLst>
          </p:cNvPr>
          <p:cNvPicPr>
            <a:picLocks noChangeAspect="1"/>
          </p:cNvPicPr>
          <p:nvPr/>
        </p:nvPicPr>
        <p:blipFill>
          <a:blip r:embed="rId4"/>
          <a:stretch>
            <a:fillRect/>
          </a:stretch>
        </p:blipFill>
        <p:spPr>
          <a:xfrm>
            <a:off x="4564634" y="2412503"/>
            <a:ext cx="945859" cy="1016497"/>
          </a:xfrm>
          <a:prstGeom prst="rect">
            <a:avLst/>
          </a:prstGeom>
        </p:spPr>
      </p:pic>
      <p:pic>
        <p:nvPicPr>
          <p:cNvPr id="8" name="Picture 7" descr="A person with a beard and earring&#10;&#10;AI-generated content may be incorrect.">
            <a:extLst>
              <a:ext uri="{FF2B5EF4-FFF2-40B4-BE49-F238E27FC236}">
                <a16:creationId xmlns:a16="http://schemas.microsoft.com/office/drawing/2014/main" id="{7BFC17B5-7C37-E3EE-2E50-E6FACA58CD22}"/>
              </a:ext>
            </a:extLst>
          </p:cNvPr>
          <p:cNvPicPr>
            <a:picLocks noChangeAspect="1"/>
          </p:cNvPicPr>
          <p:nvPr/>
        </p:nvPicPr>
        <p:blipFill>
          <a:blip r:embed="rId5"/>
          <a:stretch>
            <a:fillRect/>
          </a:stretch>
        </p:blipFill>
        <p:spPr>
          <a:xfrm>
            <a:off x="698151" y="2412503"/>
            <a:ext cx="898300" cy="1010587"/>
          </a:xfrm>
          <a:prstGeom prst="rect">
            <a:avLst/>
          </a:prstGeom>
        </p:spPr>
      </p:pic>
      <p:pic>
        <p:nvPicPr>
          <p:cNvPr id="10" name="Picture 9" descr="A person wearing glasses and a plaid shirt&#10;&#10;AI-generated content may be incorrect.">
            <a:extLst>
              <a:ext uri="{FF2B5EF4-FFF2-40B4-BE49-F238E27FC236}">
                <a16:creationId xmlns:a16="http://schemas.microsoft.com/office/drawing/2014/main" id="{86AEAB4E-8A53-5EA4-63CD-07B37A5C4B82}"/>
              </a:ext>
            </a:extLst>
          </p:cNvPr>
          <p:cNvPicPr>
            <a:picLocks noChangeAspect="1"/>
          </p:cNvPicPr>
          <p:nvPr/>
        </p:nvPicPr>
        <p:blipFill>
          <a:blip r:embed="rId6"/>
          <a:stretch>
            <a:fillRect/>
          </a:stretch>
        </p:blipFill>
        <p:spPr>
          <a:xfrm>
            <a:off x="4572000" y="1046780"/>
            <a:ext cx="938493" cy="1061979"/>
          </a:xfrm>
          <a:prstGeom prst="rect">
            <a:avLst/>
          </a:prstGeom>
        </p:spPr>
      </p:pic>
      <p:pic>
        <p:nvPicPr>
          <p:cNvPr id="12" name="Picture 11" descr="A person smiling for the camera&#10;&#10;AI-generated content may be incorrect.">
            <a:extLst>
              <a:ext uri="{FF2B5EF4-FFF2-40B4-BE49-F238E27FC236}">
                <a16:creationId xmlns:a16="http://schemas.microsoft.com/office/drawing/2014/main" id="{DA9A8854-1F2E-2753-7324-79751F272F8A}"/>
              </a:ext>
            </a:extLst>
          </p:cNvPr>
          <p:cNvPicPr>
            <a:picLocks noChangeAspect="1"/>
          </p:cNvPicPr>
          <p:nvPr/>
        </p:nvPicPr>
        <p:blipFill>
          <a:blip r:embed="rId7"/>
          <a:stretch>
            <a:fillRect/>
          </a:stretch>
        </p:blipFill>
        <p:spPr>
          <a:xfrm>
            <a:off x="4564633" y="3726833"/>
            <a:ext cx="945859" cy="1018075"/>
          </a:xfrm>
          <a:prstGeom prst="rect">
            <a:avLst/>
          </a:prstGeom>
        </p:spPr>
      </p:pic>
      <p:pic>
        <p:nvPicPr>
          <p:cNvPr id="16" name="Picture 15" descr="A person wearing glasses and a white coat&#10;&#10;AI-generated content may be incorrect.">
            <a:extLst>
              <a:ext uri="{FF2B5EF4-FFF2-40B4-BE49-F238E27FC236}">
                <a16:creationId xmlns:a16="http://schemas.microsoft.com/office/drawing/2014/main" id="{0100748E-F087-0B5B-5516-78A5A6063DB6}"/>
              </a:ext>
            </a:extLst>
          </p:cNvPr>
          <p:cNvPicPr>
            <a:picLocks noChangeAspect="1"/>
          </p:cNvPicPr>
          <p:nvPr/>
        </p:nvPicPr>
        <p:blipFill rotWithShape="1">
          <a:blip r:embed="rId8"/>
          <a:srcRect l="16880" r="18711"/>
          <a:stretch>
            <a:fillRect/>
          </a:stretch>
        </p:blipFill>
        <p:spPr>
          <a:xfrm>
            <a:off x="698152" y="5068141"/>
            <a:ext cx="908347" cy="1000101"/>
          </a:xfrm>
          <a:prstGeom prst="rect">
            <a:avLst/>
          </a:prstGeom>
        </p:spPr>
      </p:pic>
      <p:sp>
        <p:nvSpPr>
          <p:cNvPr id="17" name="TextBox 16">
            <a:extLst>
              <a:ext uri="{FF2B5EF4-FFF2-40B4-BE49-F238E27FC236}">
                <a16:creationId xmlns:a16="http://schemas.microsoft.com/office/drawing/2014/main" id="{4995BE28-0B64-F687-AE0E-5CBBB41FA3C1}"/>
              </a:ext>
            </a:extLst>
          </p:cNvPr>
          <p:cNvSpPr txBox="1"/>
          <p:nvPr/>
        </p:nvSpPr>
        <p:spPr>
          <a:xfrm>
            <a:off x="1683912" y="1372386"/>
            <a:ext cx="2305284" cy="461665"/>
          </a:xfrm>
          <a:prstGeom prst="rect">
            <a:avLst/>
          </a:prstGeom>
          <a:noFill/>
        </p:spPr>
        <p:txBody>
          <a:bodyPr wrap="square" rtlCol="0">
            <a:spAutoFit/>
          </a:bodyPr>
          <a:lstStyle/>
          <a:p>
            <a:r>
              <a:rPr lang="en-US" sz="1200"/>
              <a:t>Prof. Francois Lagugne-Labarthet – Principal Investigator </a:t>
            </a:r>
          </a:p>
        </p:txBody>
      </p:sp>
      <p:sp>
        <p:nvSpPr>
          <p:cNvPr id="18" name="TextBox 17">
            <a:extLst>
              <a:ext uri="{FF2B5EF4-FFF2-40B4-BE49-F238E27FC236}">
                <a16:creationId xmlns:a16="http://schemas.microsoft.com/office/drawing/2014/main" id="{908A827A-A97D-F5C4-FE11-2201A97406D5}"/>
              </a:ext>
            </a:extLst>
          </p:cNvPr>
          <p:cNvSpPr txBox="1"/>
          <p:nvPr/>
        </p:nvSpPr>
        <p:spPr>
          <a:xfrm>
            <a:off x="5558118" y="2564903"/>
            <a:ext cx="2305284" cy="461665"/>
          </a:xfrm>
          <a:prstGeom prst="rect">
            <a:avLst/>
          </a:prstGeom>
          <a:noFill/>
        </p:spPr>
        <p:txBody>
          <a:bodyPr wrap="square" rtlCol="0">
            <a:spAutoFit/>
          </a:bodyPr>
          <a:lstStyle/>
          <a:p>
            <a:r>
              <a:rPr lang="en-US" sz="1200"/>
              <a:t>Dr. Elnaz Aliyari</a:t>
            </a:r>
          </a:p>
          <a:p>
            <a:r>
              <a:rPr lang="en-US" sz="1200"/>
              <a:t>– Post Doctoral Associate</a:t>
            </a:r>
          </a:p>
        </p:txBody>
      </p:sp>
      <p:sp>
        <p:nvSpPr>
          <p:cNvPr id="19" name="TextBox 18">
            <a:extLst>
              <a:ext uri="{FF2B5EF4-FFF2-40B4-BE49-F238E27FC236}">
                <a16:creationId xmlns:a16="http://schemas.microsoft.com/office/drawing/2014/main" id="{255C4707-B16F-C7C8-0942-D17FD8114008}"/>
              </a:ext>
            </a:extLst>
          </p:cNvPr>
          <p:cNvSpPr txBox="1"/>
          <p:nvPr/>
        </p:nvSpPr>
        <p:spPr>
          <a:xfrm>
            <a:off x="1683911" y="3964626"/>
            <a:ext cx="2616783" cy="461665"/>
          </a:xfrm>
          <a:prstGeom prst="rect">
            <a:avLst/>
          </a:prstGeom>
          <a:noFill/>
        </p:spPr>
        <p:txBody>
          <a:bodyPr wrap="square" rtlCol="0">
            <a:spAutoFit/>
          </a:bodyPr>
          <a:lstStyle/>
          <a:p>
            <a:r>
              <a:rPr lang="en-US" sz="1200"/>
              <a:t>Victoria Primeau</a:t>
            </a:r>
          </a:p>
          <a:p>
            <a:r>
              <a:rPr lang="en-US" sz="1200"/>
              <a:t>– Graduate Student, PhD Epidemiology </a:t>
            </a:r>
          </a:p>
        </p:txBody>
      </p:sp>
      <p:sp>
        <p:nvSpPr>
          <p:cNvPr id="20" name="TextBox 19">
            <a:extLst>
              <a:ext uri="{FF2B5EF4-FFF2-40B4-BE49-F238E27FC236}">
                <a16:creationId xmlns:a16="http://schemas.microsoft.com/office/drawing/2014/main" id="{77155D6D-A74D-130C-1B04-F7948D72F3EC}"/>
              </a:ext>
            </a:extLst>
          </p:cNvPr>
          <p:cNvSpPr txBox="1"/>
          <p:nvPr/>
        </p:nvSpPr>
        <p:spPr>
          <a:xfrm>
            <a:off x="1683912" y="5362139"/>
            <a:ext cx="2305284" cy="461665"/>
          </a:xfrm>
          <a:prstGeom prst="rect">
            <a:avLst/>
          </a:prstGeom>
          <a:noFill/>
        </p:spPr>
        <p:txBody>
          <a:bodyPr wrap="square" rtlCol="0">
            <a:spAutoFit/>
          </a:bodyPr>
          <a:lstStyle/>
          <a:p>
            <a:r>
              <a:rPr lang="en-US" sz="1200"/>
              <a:t>Cameron Brown</a:t>
            </a:r>
          </a:p>
          <a:p>
            <a:r>
              <a:rPr lang="en-US" sz="1200"/>
              <a:t>– Project Manager</a:t>
            </a:r>
          </a:p>
        </p:txBody>
      </p:sp>
      <p:sp>
        <p:nvSpPr>
          <p:cNvPr id="21" name="TextBox 20">
            <a:extLst>
              <a:ext uri="{FF2B5EF4-FFF2-40B4-BE49-F238E27FC236}">
                <a16:creationId xmlns:a16="http://schemas.microsoft.com/office/drawing/2014/main" id="{0D76BCA7-E2C1-4EB6-D643-5F517FBD080D}"/>
              </a:ext>
            </a:extLst>
          </p:cNvPr>
          <p:cNvSpPr txBox="1"/>
          <p:nvPr/>
        </p:nvSpPr>
        <p:spPr>
          <a:xfrm>
            <a:off x="5567643" y="1375466"/>
            <a:ext cx="2305284" cy="461665"/>
          </a:xfrm>
          <a:prstGeom prst="rect">
            <a:avLst/>
          </a:prstGeom>
          <a:noFill/>
        </p:spPr>
        <p:txBody>
          <a:bodyPr wrap="square" rtlCol="0">
            <a:spAutoFit/>
          </a:bodyPr>
          <a:lstStyle/>
          <a:p>
            <a:r>
              <a:rPr lang="en-US" sz="1200"/>
              <a:t>Dr. Abe Oudshoorn</a:t>
            </a:r>
          </a:p>
          <a:p>
            <a:r>
              <a:rPr lang="en-US" sz="1200"/>
              <a:t>– Co-Investigator </a:t>
            </a:r>
          </a:p>
        </p:txBody>
      </p:sp>
      <p:sp>
        <p:nvSpPr>
          <p:cNvPr id="22" name="TextBox 21">
            <a:extLst>
              <a:ext uri="{FF2B5EF4-FFF2-40B4-BE49-F238E27FC236}">
                <a16:creationId xmlns:a16="http://schemas.microsoft.com/office/drawing/2014/main" id="{A7F4C20F-AF58-721F-9D6B-3EBA86EF14D8}"/>
              </a:ext>
            </a:extLst>
          </p:cNvPr>
          <p:cNvSpPr txBox="1"/>
          <p:nvPr/>
        </p:nvSpPr>
        <p:spPr>
          <a:xfrm>
            <a:off x="1683912" y="2564903"/>
            <a:ext cx="2305284" cy="461665"/>
          </a:xfrm>
          <a:prstGeom prst="rect">
            <a:avLst/>
          </a:prstGeom>
          <a:noFill/>
        </p:spPr>
        <p:txBody>
          <a:bodyPr wrap="square" rtlCol="0">
            <a:spAutoFit/>
          </a:bodyPr>
          <a:lstStyle/>
          <a:p>
            <a:r>
              <a:rPr lang="en-US" sz="1200"/>
              <a:t>Dr. Daniel Lizotte</a:t>
            </a:r>
          </a:p>
          <a:p>
            <a:r>
              <a:rPr lang="en-US" sz="1200"/>
              <a:t> – Co-Investigator </a:t>
            </a:r>
          </a:p>
        </p:txBody>
      </p:sp>
      <p:sp>
        <p:nvSpPr>
          <p:cNvPr id="23" name="TextBox 22">
            <a:extLst>
              <a:ext uri="{FF2B5EF4-FFF2-40B4-BE49-F238E27FC236}">
                <a16:creationId xmlns:a16="http://schemas.microsoft.com/office/drawing/2014/main" id="{E6916E18-6C2E-F062-1DFE-0597C09BCE7F}"/>
              </a:ext>
            </a:extLst>
          </p:cNvPr>
          <p:cNvSpPr txBox="1"/>
          <p:nvPr/>
        </p:nvSpPr>
        <p:spPr>
          <a:xfrm>
            <a:off x="5558118" y="3930913"/>
            <a:ext cx="2305284" cy="830997"/>
          </a:xfrm>
          <a:prstGeom prst="rect">
            <a:avLst/>
          </a:prstGeom>
          <a:noFill/>
        </p:spPr>
        <p:txBody>
          <a:bodyPr wrap="square" rtlCol="0">
            <a:spAutoFit/>
          </a:bodyPr>
          <a:lstStyle/>
          <a:p>
            <a:r>
              <a:rPr lang="en-US" sz="1200"/>
              <a:t>Jesse Cram</a:t>
            </a:r>
          </a:p>
          <a:p>
            <a:r>
              <a:rPr lang="en-US" sz="1200"/>
              <a:t>– Graduate Student, Master of Health Information Science (MHIS) </a:t>
            </a:r>
          </a:p>
        </p:txBody>
      </p:sp>
      <p:sp>
        <p:nvSpPr>
          <p:cNvPr id="25" name="TextBox 24">
            <a:extLst>
              <a:ext uri="{FF2B5EF4-FFF2-40B4-BE49-F238E27FC236}">
                <a16:creationId xmlns:a16="http://schemas.microsoft.com/office/drawing/2014/main" id="{CB40A053-803F-B635-1F33-160DB4ADE80C}"/>
              </a:ext>
            </a:extLst>
          </p:cNvPr>
          <p:cNvSpPr txBox="1"/>
          <p:nvPr/>
        </p:nvSpPr>
        <p:spPr>
          <a:xfrm>
            <a:off x="5558118" y="5152692"/>
            <a:ext cx="2739204" cy="461665"/>
          </a:xfrm>
          <a:prstGeom prst="rect">
            <a:avLst/>
          </a:prstGeom>
          <a:noFill/>
        </p:spPr>
        <p:txBody>
          <a:bodyPr wrap="square" rtlCol="0">
            <a:spAutoFit/>
          </a:bodyPr>
          <a:lstStyle/>
          <a:p>
            <a:r>
              <a:rPr lang="en-US" sz="1200"/>
              <a:t>River (Lagugne-Labarthet)</a:t>
            </a:r>
          </a:p>
          <a:p>
            <a:r>
              <a:rPr lang="en-US" sz="1200"/>
              <a:t>– Principal Canine, PhD Human Support</a:t>
            </a:r>
          </a:p>
        </p:txBody>
      </p:sp>
      <p:pic>
        <p:nvPicPr>
          <p:cNvPr id="27" name="Picture 26" descr="A dog standing on a leash in a hallway&#10;&#10;AI-generated content may be incorrect.">
            <a:extLst>
              <a:ext uri="{FF2B5EF4-FFF2-40B4-BE49-F238E27FC236}">
                <a16:creationId xmlns:a16="http://schemas.microsoft.com/office/drawing/2014/main" id="{10408F28-36CA-F71F-E89F-133325074DD0}"/>
              </a:ext>
            </a:extLst>
          </p:cNvPr>
          <p:cNvPicPr>
            <a:picLocks noChangeAspect="1"/>
          </p:cNvPicPr>
          <p:nvPr/>
        </p:nvPicPr>
        <p:blipFill rotWithShape="1">
          <a:blip r:embed="rId9"/>
          <a:srcRect l="38862" t="15601" r="12231" b="24286"/>
          <a:stretch>
            <a:fillRect/>
          </a:stretch>
        </p:blipFill>
        <p:spPr>
          <a:xfrm rot="5400000">
            <a:off x="4532209" y="5089958"/>
            <a:ext cx="1018074" cy="938493"/>
          </a:xfrm>
          <a:prstGeom prst="rect">
            <a:avLst/>
          </a:prstGeom>
        </p:spPr>
      </p:pic>
      <p:pic>
        <p:nvPicPr>
          <p:cNvPr id="4" name="Picture 3" descr="A person wearing glasses and smiling&#10;&#10;AI-generated content may be incorrect.">
            <a:extLst>
              <a:ext uri="{FF2B5EF4-FFF2-40B4-BE49-F238E27FC236}">
                <a16:creationId xmlns:a16="http://schemas.microsoft.com/office/drawing/2014/main" id="{4EF0D7F1-A5BD-5A0A-591B-5173822D81A0}"/>
              </a:ext>
            </a:extLst>
          </p:cNvPr>
          <p:cNvPicPr>
            <a:picLocks noChangeAspect="1"/>
          </p:cNvPicPr>
          <p:nvPr/>
        </p:nvPicPr>
        <p:blipFill>
          <a:blip r:embed="rId10"/>
          <a:stretch>
            <a:fillRect/>
          </a:stretch>
        </p:blipFill>
        <p:spPr>
          <a:xfrm>
            <a:off x="698152" y="3726833"/>
            <a:ext cx="925504" cy="944785"/>
          </a:xfrm>
          <a:prstGeom prst="rect">
            <a:avLst/>
          </a:prstGeom>
        </p:spPr>
      </p:pic>
    </p:spTree>
    <p:extLst>
      <p:ext uri="{BB962C8B-B14F-4D97-AF65-F5344CB8AC3E}">
        <p14:creationId xmlns:p14="http://schemas.microsoft.com/office/powerpoint/2010/main" val="12298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9D48E-A194-1634-19C0-97A646173CC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0AC16DF-35E5-22DC-BB95-35CE6F528D2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
        <p:nvSpPr>
          <p:cNvPr id="17" name="TextBox 16">
            <a:extLst>
              <a:ext uri="{FF2B5EF4-FFF2-40B4-BE49-F238E27FC236}">
                <a16:creationId xmlns:a16="http://schemas.microsoft.com/office/drawing/2014/main" id="{2D4E3A29-EF22-C23A-725B-896C9753B35E}"/>
              </a:ext>
            </a:extLst>
          </p:cNvPr>
          <p:cNvSpPr txBox="1"/>
          <p:nvPr/>
        </p:nvSpPr>
        <p:spPr>
          <a:xfrm>
            <a:off x="1683912" y="1372386"/>
            <a:ext cx="2305284" cy="461665"/>
          </a:xfrm>
          <a:prstGeom prst="rect">
            <a:avLst/>
          </a:prstGeom>
          <a:noFill/>
        </p:spPr>
        <p:txBody>
          <a:bodyPr wrap="square" rtlCol="0">
            <a:spAutoFit/>
          </a:bodyPr>
          <a:lstStyle/>
          <a:p>
            <a:r>
              <a:rPr lang="en-US" sz="1200"/>
              <a:t>Ari Forman</a:t>
            </a:r>
          </a:p>
          <a:p>
            <a:r>
              <a:rPr lang="en-US" sz="1200"/>
              <a:t>– Co-Founder and COO</a:t>
            </a:r>
          </a:p>
        </p:txBody>
      </p:sp>
      <p:sp>
        <p:nvSpPr>
          <p:cNvPr id="21" name="TextBox 20">
            <a:extLst>
              <a:ext uri="{FF2B5EF4-FFF2-40B4-BE49-F238E27FC236}">
                <a16:creationId xmlns:a16="http://schemas.microsoft.com/office/drawing/2014/main" id="{2156D0EE-AC0E-65A5-B61C-E45C1F4E0D6C}"/>
              </a:ext>
            </a:extLst>
          </p:cNvPr>
          <p:cNvSpPr txBox="1"/>
          <p:nvPr/>
        </p:nvSpPr>
        <p:spPr>
          <a:xfrm>
            <a:off x="5567643" y="1375466"/>
            <a:ext cx="2305284" cy="461665"/>
          </a:xfrm>
          <a:prstGeom prst="rect">
            <a:avLst/>
          </a:prstGeom>
          <a:noFill/>
        </p:spPr>
        <p:txBody>
          <a:bodyPr wrap="square" rtlCol="0">
            <a:spAutoFit/>
          </a:bodyPr>
          <a:lstStyle/>
          <a:p>
            <a:r>
              <a:rPr lang="en-US" sz="1200"/>
              <a:t>Alex </a:t>
            </a:r>
            <a:r>
              <a:rPr lang="en-US" sz="1200" err="1"/>
              <a:t>Boukin</a:t>
            </a:r>
            <a:r>
              <a:rPr lang="en-US" sz="1200"/>
              <a:t> </a:t>
            </a:r>
          </a:p>
          <a:p>
            <a:r>
              <a:rPr lang="en-US" sz="1200"/>
              <a:t>– Co-Founder and CTO</a:t>
            </a:r>
          </a:p>
        </p:txBody>
      </p:sp>
      <p:sp>
        <p:nvSpPr>
          <p:cNvPr id="22" name="TextBox 21">
            <a:extLst>
              <a:ext uri="{FF2B5EF4-FFF2-40B4-BE49-F238E27FC236}">
                <a16:creationId xmlns:a16="http://schemas.microsoft.com/office/drawing/2014/main" id="{667918FA-CB42-0A81-9EAD-A5D4323F13AF}"/>
              </a:ext>
            </a:extLst>
          </p:cNvPr>
          <p:cNvSpPr txBox="1"/>
          <p:nvPr/>
        </p:nvSpPr>
        <p:spPr>
          <a:xfrm>
            <a:off x="1683912" y="2564903"/>
            <a:ext cx="2305284" cy="646331"/>
          </a:xfrm>
          <a:prstGeom prst="rect">
            <a:avLst/>
          </a:prstGeom>
          <a:noFill/>
        </p:spPr>
        <p:txBody>
          <a:bodyPr wrap="square" rtlCol="0">
            <a:spAutoFit/>
          </a:bodyPr>
          <a:lstStyle/>
          <a:p>
            <a:r>
              <a:rPr lang="en-US" sz="1200"/>
              <a:t>Katelyn Melo</a:t>
            </a:r>
          </a:p>
          <a:p>
            <a:r>
              <a:rPr lang="en-US" sz="1200"/>
              <a:t> – Head of Client Success, Projects and Communications </a:t>
            </a:r>
          </a:p>
        </p:txBody>
      </p:sp>
      <p:sp>
        <p:nvSpPr>
          <p:cNvPr id="2" name="TextBox 1">
            <a:extLst>
              <a:ext uri="{FF2B5EF4-FFF2-40B4-BE49-F238E27FC236}">
                <a16:creationId xmlns:a16="http://schemas.microsoft.com/office/drawing/2014/main" id="{EDBBDFBF-5DE5-ACF4-3554-0679323B7D62}"/>
              </a:ext>
            </a:extLst>
          </p:cNvPr>
          <p:cNvSpPr txBox="1"/>
          <p:nvPr/>
        </p:nvSpPr>
        <p:spPr>
          <a:xfrm>
            <a:off x="435333" y="0"/>
            <a:ext cx="8346146" cy="861774"/>
          </a:xfrm>
          <a:prstGeom prst="rect">
            <a:avLst/>
          </a:prstGeom>
          <a:noFill/>
        </p:spPr>
        <p:txBody>
          <a:bodyPr wrap="square" rtlCol="0">
            <a:spAutoFit/>
          </a:bodyPr>
          <a:lstStyle/>
          <a:p>
            <a:pPr>
              <a:spcAft>
                <a:spcPts val="1200"/>
              </a:spcAft>
            </a:pPr>
            <a:r>
              <a:rPr lang="en-US" sz="5000" b="1">
                <a:solidFill>
                  <a:schemeClr val="tx2">
                    <a:lumMod val="60000"/>
                    <a:lumOff val="40000"/>
                  </a:schemeClr>
                </a:solidFill>
                <a:latin typeface="Arial"/>
                <a:cs typeface="Arial Unicode MS"/>
              </a:rPr>
              <a:t>The Scatr Inc Crew</a:t>
            </a:r>
            <a:endParaRPr lang="en-US" sz="5000" b="1" i="1" u="sng">
              <a:solidFill>
                <a:schemeClr val="tx2">
                  <a:lumMod val="60000"/>
                  <a:lumOff val="40000"/>
                </a:schemeClr>
              </a:solidFill>
              <a:latin typeface="Arial"/>
              <a:cs typeface="Arial Unicode MS"/>
            </a:endParaRPr>
          </a:p>
        </p:txBody>
      </p:sp>
      <p:pic>
        <p:nvPicPr>
          <p:cNvPr id="9" name="Picture 8" descr="A person smiling for a selfie&#10;&#10;AI-generated content may be incorrect.">
            <a:extLst>
              <a:ext uri="{FF2B5EF4-FFF2-40B4-BE49-F238E27FC236}">
                <a16:creationId xmlns:a16="http://schemas.microsoft.com/office/drawing/2014/main" id="{5FC0FE8C-CB88-1441-DC3D-C14424A164B8}"/>
              </a:ext>
            </a:extLst>
          </p:cNvPr>
          <p:cNvPicPr>
            <a:picLocks noChangeAspect="1"/>
          </p:cNvPicPr>
          <p:nvPr/>
        </p:nvPicPr>
        <p:blipFill>
          <a:blip r:embed="rId3"/>
          <a:stretch>
            <a:fillRect/>
          </a:stretch>
        </p:blipFill>
        <p:spPr>
          <a:xfrm>
            <a:off x="686613" y="2341792"/>
            <a:ext cx="997299" cy="1034197"/>
          </a:xfrm>
          <a:prstGeom prst="rect">
            <a:avLst/>
          </a:prstGeom>
        </p:spPr>
      </p:pic>
      <p:pic>
        <p:nvPicPr>
          <p:cNvPr id="10" name="Picture 9" descr="A person smiling at the camera&#10;&#10;AI-generated content may be incorrect.">
            <a:extLst>
              <a:ext uri="{FF2B5EF4-FFF2-40B4-BE49-F238E27FC236}">
                <a16:creationId xmlns:a16="http://schemas.microsoft.com/office/drawing/2014/main" id="{64044FBF-86A1-4296-239A-CE826056A65C}"/>
              </a:ext>
            </a:extLst>
          </p:cNvPr>
          <p:cNvPicPr>
            <a:picLocks noChangeAspect="1"/>
          </p:cNvPicPr>
          <p:nvPr/>
        </p:nvPicPr>
        <p:blipFill>
          <a:blip r:embed="rId4"/>
          <a:stretch>
            <a:fillRect/>
          </a:stretch>
        </p:blipFill>
        <p:spPr>
          <a:xfrm>
            <a:off x="686613" y="1191041"/>
            <a:ext cx="977270" cy="861774"/>
          </a:xfrm>
          <a:prstGeom prst="rect">
            <a:avLst/>
          </a:prstGeom>
        </p:spPr>
      </p:pic>
      <p:pic>
        <p:nvPicPr>
          <p:cNvPr id="12" name="Picture 11" descr="A person in a brown jacket&#10;&#10;AI-generated content may be incorrect.">
            <a:extLst>
              <a:ext uri="{FF2B5EF4-FFF2-40B4-BE49-F238E27FC236}">
                <a16:creationId xmlns:a16="http://schemas.microsoft.com/office/drawing/2014/main" id="{0D8EEAF1-DAEA-D530-27B6-F9A1B2B1725F}"/>
              </a:ext>
            </a:extLst>
          </p:cNvPr>
          <p:cNvPicPr>
            <a:picLocks noChangeAspect="1"/>
          </p:cNvPicPr>
          <p:nvPr/>
        </p:nvPicPr>
        <p:blipFill>
          <a:blip r:embed="rId5"/>
          <a:stretch>
            <a:fillRect/>
          </a:stretch>
        </p:blipFill>
        <p:spPr>
          <a:xfrm>
            <a:off x="4352036" y="1191041"/>
            <a:ext cx="1206082" cy="861774"/>
          </a:xfrm>
          <a:prstGeom prst="rect">
            <a:avLst/>
          </a:prstGeom>
        </p:spPr>
      </p:pic>
    </p:spTree>
    <p:extLst>
      <p:ext uri="{BB962C8B-B14F-4D97-AF65-F5344CB8AC3E}">
        <p14:creationId xmlns:p14="http://schemas.microsoft.com/office/powerpoint/2010/main" val="389662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413926" y="296694"/>
            <a:ext cx="4562593" cy="861774"/>
          </a:xfrm>
          <a:prstGeom prst="rect">
            <a:avLst/>
          </a:prstGeom>
          <a:noFill/>
        </p:spPr>
        <p:txBody>
          <a:bodyPr wrap="square" rtlCol="0">
            <a:spAutoFit/>
          </a:bodyPr>
          <a:lstStyle/>
          <a:p>
            <a:r>
              <a:rPr lang="en-US" sz="5000" b="1">
                <a:solidFill>
                  <a:schemeClr val="bg1"/>
                </a:solidFill>
                <a:latin typeface="Arial"/>
                <a:cs typeface="Arial Unicode MS"/>
              </a:rPr>
              <a:t>Background </a:t>
            </a:r>
          </a:p>
        </p:txBody>
      </p:sp>
      <p:sp>
        <p:nvSpPr>
          <p:cNvPr id="2" name="TextBox 1">
            <a:extLst>
              <a:ext uri="{FF2B5EF4-FFF2-40B4-BE49-F238E27FC236}">
                <a16:creationId xmlns:a16="http://schemas.microsoft.com/office/drawing/2014/main" id="{DAFC299D-E2DE-53E8-02FA-3079435CC081}"/>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413007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a:solidFill>
                  <a:srgbClr val="3C1B71"/>
                </a:solidFill>
                <a:latin typeface="Arial"/>
                <a:cs typeface="Arial Unicode MS"/>
              </a:rPr>
              <a:t>Background</a:t>
            </a:r>
          </a:p>
        </p:txBody>
      </p:sp>
      <p:sp>
        <p:nvSpPr>
          <p:cNvPr id="5" name="TextBox 4"/>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17" name="Picture 16" descr="A purple and orange poster&#10;&#10;AI-generated content may be incorrect.">
            <a:extLst>
              <a:ext uri="{FF2B5EF4-FFF2-40B4-BE49-F238E27FC236}">
                <a16:creationId xmlns:a16="http://schemas.microsoft.com/office/drawing/2014/main" id="{48AEFCFB-A853-5093-6095-2C39CB6DCC2F}"/>
              </a:ext>
            </a:extLst>
          </p:cNvPr>
          <p:cNvPicPr>
            <a:picLocks noChangeAspect="1"/>
          </p:cNvPicPr>
          <p:nvPr/>
        </p:nvPicPr>
        <p:blipFill>
          <a:blip r:embed="rId3"/>
          <a:stretch>
            <a:fillRect/>
          </a:stretch>
        </p:blipFill>
        <p:spPr>
          <a:xfrm>
            <a:off x="117477" y="3652482"/>
            <a:ext cx="2556527" cy="1313771"/>
          </a:xfrm>
          <a:prstGeom prst="rect">
            <a:avLst/>
          </a:prstGeom>
        </p:spPr>
      </p:pic>
      <p:cxnSp>
        <p:nvCxnSpPr>
          <p:cNvPr id="19" name="Straight Arrow Connector 18">
            <a:extLst>
              <a:ext uri="{FF2B5EF4-FFF2-40B4-BE49-F238E27FC236}">
                <a16:creationId xmlns:a16="http://schemas.microsoft.com/office/drawing/2014/main" id="{830C19B9-58DC-5A7F-27C5-4251A7458EAF}"/>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666A19-39A1-3B9F-3102-DC55C06F3E38}"/>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9BC163F-340E-73D9-A88A-F4F9290CF782}"/>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2019</a:t>
            </a:r>
          </a:p>
        </p:txBody>
      </p:sp>
      <p:pic>
        <p:nvPicPr>
          <p:cNvPr id="30" name="Picture 29" descr="A black text on a white background&#10;&#10;AI-generated content may be incorrect.">
            <a:extLst>
              <a:ext uri="{FF2B5EF4-FFF2-40B4-BE49-F238E27FC236}">
                <a16:creationId xmlns:a16="http://schemas.microsoft.com/office/drawing/2014/main" id="{469463D3-F485-8DC6-D450-BBC31D3FF1CC}"/>
              </a:ext>
            </a:extLst>
          </p:cNvPr>
          <p:cNvPicPr>
            <a:picLocks noChangeAspect="1"/>
          </p:cNvPicPr>
          <p:nvPr/>
        </p:nvPicPr>
        <p:blipFill>
          <a:blip r:embed="rId4"/>
          <a:stretch>
            <a:fillRect/>
          </a:stretch>
        </p:blipFill>
        <p:spPr>
          <a:xfrm>
            <a:off x="5090474" y="518477"/>
            <a:ext cx="4053526" cy="793710"/>
          </a:xfrm>
          <a:prstGeom prst="rect">
            <a:avLst/>
          </a:prstGeom>
        </p:spPr>
      </p:pic>
      <p:pic>
        <p:nvPicPr>
          <p:cNvPr id="36" name="Picture 35" descr="A black and white logo&#10;&#10;AI-generated content may be incorrect.">
            <a:extLst>
              <a:ext uri="{FF2B5EF4-FFF2-40B4-BE49-F238E27FC236}">
                <a16:creationId xmlns:a16="http://schemas.microsoft.com/office/drawing/2014/main" id="{55911C72-B721-72B6-163E-072F9DD9CC22}"/>
              </a:ext>
            </a:extLst>
          </p:cNvPr>
          <p:cNvPicPr>
            <a:picLocks noChangeAspect="1"/>
          </p:cNvPicPr>
          <p:nvPr/>
        </p:nvPicPr>
        <p:blipFill>
          <a:blip r:embed="rId5"/>
          <a:stretch>
            <a:fillRect/>
          </a:stretch>
        </p:blipFill>
        <p:spPr>
          <a:xfrm>
            <a:off x="2004992" y="2697006"/>
            <a:ext cx="2547651" cy="378833"/>
          </a:xfrm>
          <a:prstGeom prst="rect">
            <a:avLst/>
          </a:prstGeom>
        </p:spPr>
      </p:pic>
      <p:cxnSp>
        <p:nvCxnSpPr>
          <p:cNvPr id="37" name="Straight Connector 36">
            <a:extLst>
              <a:ext uri="{FF2B5EF4-FFF2-40B4-BE49-F238E27FC236}">
                <a16:creationId xmlns:a16="http://schemas.microsoft.com/office/drawing/2014/main" id="{CD0165F2-B2E0-3F70-93FF-F76F1EE6C3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pic>
        <p:nvPicPr>
          <p:cNvPr id="40" name="Picture 39" descr="A black text on a white background&#10;&#10;AI-generated content may be incorrect.">
            <a:extLst>
              <a:ext uri="{FF2B5EF4-FFF2-40B4-BE49-F238E27FC236}">
                <a16:creationId xmlns:a16="http://schemas.microsoft.com/office/drawing/2014/main" id="{FD255E66-20DD-D02A-3DC8-02D309EA0DA3}"/>
              </a:ext>
            </a:extLst>
          </p:cNvPr>
          <p:cNvPicPr>
            <a:picLocks noChangeAspect="1"/>
          </p:cNvPicPr>
          <p:nvPr/>
        </p:nvPicPr>
        <p:blipFill>
          <a:blip r:embed="rId6"/>
          <a:stretch>
            <a:fillRect/>
          </a:stretch>
        </p:blipFill>
        <p:spPr>
          <a:xfrm>
            <a:off x="4445592" y="3656171"/>
            <a:ext cx="1532045" cy="416882"/>
          </a:xfrm>
          <a:prstGeom prst="rect">
            <a:avLst/>
          </a:prstGeom>
        </p:spPr>
      </p:pic>
      <p:cxnSp>
        <p:nvCxnSpPr>
          <p:cNvPr id="41" name="Straight Connector 40">
            <a:extLst>
              <a:ext uri="{FF2B5EF4-FFF2-40B4-BE49-F238E27FC236}">
                <a16:creationId xmlns:a16="http://schemas.microsoft.com/office/drawing/2014/main" id="{0FD3EB84-9D98-9EC4-C971-A368EE3D287B}"/>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63B7523-2A97-6853-0BD4-B19FD7881234}"/>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066D5D66-0A07-65FE-CB60-503958C2AB73}"/>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2018</a:t>
            </a:r>
          </a:p>
        </p:txBody>
      </p:sp>
      <p:sp>
        <p:nvSpPr>
          <p:cNvPr id="46" name="TextBox 45">
            <a:extLst>
              <a:ext uri="{FF2B5EF4-FFF2-40B4-BE49-F238E27FC236}">
                <a16:creationId xmlns:a16="http://schemas.microsoft.com/office/drawing/2014/main" id="{1D43A11C-1254-DDB9-DC3B-81013DAB9571}"/>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2020</a:t>
            </a:r>
          </a:p>
        </p:txBody>
      </p:sp>
      <p:pic>
        <p:nvPicPr>
          <p:cNvPr id="48" name="Picture 47" descr="A screenshot of a cell phone&#10;&#10;AI-generated content may be incorrect.">
            <a:extLst>
              <a:ext uri="{FF2B5EF4-FFF2-40B4-BE49-F238E27FC236}">
                <a16:creationId xmlns:a16="http://schemas.microsoft.com/office/drawing/2014/main" id="{CFC74257-0EEB-5A5D-1184-4207CCDE23BD}"/>
              </a:ext>
            </a:extLst>
          </p:cNvPr>
          <p:cNvPicPr>
            <a:picLocks noChangeAspect="1"/>
          </p:cNvPicPr>
          <p:nvPr/>
        </p:nvPicPr>
        <p:blipFill>
          <a:blip r:embed="rId7"/>
          <a:stretch>
            <a:fillRect/>
          </a:stretch>
        </p:blipFill>
        <p:spPr>
          <a:xfrm>
            <a:off x="6105185" y="984176"/>
            <a:ext cx="1971157" cy="2073719"/>
          </a:xfrm>
          <a:prstGeom prst="rect">
            <a:avLst/>
          </a:prstGeom>
        </p:spPr>
      </p:pic>
      <p:sp>
        <p:nvSpPr>
          <p:cNvPr id="50" name="TextBox 49">
            <a:extLst>
              <a:ext uri="{FF2B5EF4-FFF2-40B4-BE49-F238E27FC236}">
                <a16:creationId xmlns:a16="http://schemas.microsoft.com/office/drawing/2014/main" id="{5C6E3DE1-BC5E-8A30-2676-6AC48CA91ED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2021</a:t>
            </a:r>
          </a:p>
        </p:txBody>
      </p:sp>
      <p:sp>
        <p:nvSpPr>
          <p:cNvPr id="51" name="Freeform 50">
            <a:extLst>
              <a:ext uri="{FF2B5EF4-FFF2-40B4-BE49-F238E27FC236}">
                <a16:creationId xmlns:a16="http://schemas.microsoft.com/office/drawing/2014/main" id="{D258AAE2-0714-D89A-C237-957F6E27DD51}"/>
              </a:ext>
            </a:extLst>
          </p:cNvPr>
          <p:cNvSpPr/>
          <p:nvPr/>
        </p:nvSpPr>
        <p:spPr>
          <a:xfrm rot="10800000">
            <a:off x="1404365" y="2699252"/>
            <a:ext cx="5606637" cy="929632"/>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4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BA9E9-6878-BB7C-96C5-30AB7C4AEFE2}"/>
            </a:ext>
          </a:extLst>
        </p:cNvPr>
        <p:cNvGrpSpPr/>
        <p:nvPr/>
      </p:nvGrpSpPr>
      <p:grpSpPr>
        <a:xfrm>
          <a:off x="0" y="0"/>
          <a:ext cx="0" cy="0"/>
          <a:chOff x="0" y="0"/>
          <a:chExt cx="0" cy="0"/>
        </a:xfrm>
      </p:grpSpPr>
      <p:cxnSp>
        <p:nvCxnSpPr>
          <p:cNvPr id="19" name="Straight Arrow Connector 18">
            <a:extLst>
              <a:ext uri="{FF2B5EF4-FFF2-40B4-BE49-F238E27FC236}">
                <a16:creationId xmlns:a16="http://schemas.microsoft.com/office/drawing/2014/main" id="{986D4E09-F02D-8211-DA15-ACAF5C7D65F1}"/>
              </a:ext>
            </a:extLst>
          </p:cNvPr>
          <p:cNvCxnSpPr>
            <a:cxnSpLocks/>
          </p:cNvCxnSpPr>
          <p:nvPr/>
        </p:nvCxnSpPr>
        <p:spPr>
          <a:xfrm>
            <a:off x="117477" y="3342510"/>
            <a:ext cx="8629747" cy="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DE7B55-A8A9-393E-6784-C3BD9ADED799}"/>
              </a:ext>
            </a:extLst>
          </p:cNvPr>
          <p:cNvCxnSpPr>
            <a:cxnSpLocks/>
          </p:cNvCxnSpPr>
          <p:nvPr/>
        </p:nvCxnSpPr>
        <p:spPr>
          <a:xfrm flipV="1">
            <a:off x="1395740" y="3096037"/>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81FB94-2C9B-2083-5BBC-9AF61C5FA8D9}"/>
              </a:ext>
            </a:extLst>
          </p:cNvPr>
          <p:cNvSpPr txBox="1"/>
          <p:nvPr/>
        </p:nvSpPr>
        <p:spPr>
          <a:xfrm>
            <a:off x="2842332" y="3595064"/>
            <a:ext cx="872972" cy="461665"/>
          </a:xfrm>
          <a:prstGeom prst="rect">
            <a:avLst/>
          </a:prstGeom>
          <a:noFill/>
        </p:spPr>
        <p:txBody>
          <a:bodyPr wrap="square" rtlCol="0">
            <a:spAutoFit/>
          </a:bodyPr>
          <a:lstStyle/>
          <a:p>
            <a:pPr algn="ctr"/>
            <a:r>
              <a:rPr lang="en-US" sz="2400" b="1">
                <a:solidFill>
                  <a:srgbClr val="4F2683"/>
                </a:solidFill>
              </a:rPr>
              <a:t>2023</a:t>
            </a:r>
          </a:p>
        </p:txBody>
      </p:sp>
      <p:cxnSp>
        <p:nvCxnSpPr>
          <p:cNvPr id="37" name="Straight Connector 36">
            <a:extLst>
              <a:ext uri="{FF2B5EF4-FFF2-40B4-BE49-F238E27FC236}">
                <a16:creationId xmlns:a16="http://schemas.microsoft.com/office/drawing/2014/main" id="{6870E3A0-2669-A4E5-436C-447F2AF5C5BC}"/>
              </a:ext>
            </a:extLst>
          </p:cNvPr>
          <p:cNvCxnSpPr>
            <a:cxnSpLocks/>
          </p:cNvCxnSpPr>
          <p:nvPr/>
        </p:nvCxnSpPr>
        <p:spPr>
          <a:xfrm flipV="1">
            <a:off x="3281074" y="3102118"/>
            <a:ext cx="0" cy="491996"/>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ACB79CD-6891-CD03-1769-028CED3C157A}"/>
              </a:ext>
            </a:extLst>
          </p:cNvPr>
          <p:cNvCxnSpPr>
            <a:cxnSpLocks/>
          </p:cNvCxnSpPr>
          <p:nvPr/>
        </p:nvCxnSpPr>
        <p:spPr>
          <a:xfrm flipV="1">
            <a:off x="5211615" y="3120063"/>
            <a:ext cx="0" cy="491996"/>
          </a:xfrm>
          <a:prstGeom prst="line">
            <a:avLst/>
          </a:prstGeom>
          <a:ln>
            <a:solidFill>
              <a:srgbClr val="4F2683"/>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2D353AB-754E-5F4E-EFBE-566CC65B0A99}"/>
              </a:ext>
            </a:extLst>
          </p:cNvPr>
          <p:cNvCxnSpPr>
            <a:cxnSpLocks/>
          </p:cNvCxnSpPr>
          <p:nvPr/>
        </p:nvCxnSpPr>
        <p:spPr>
          <a:xfrm flipV="1">
            <a:off x="7090764" y="3089957"/>
            <a:ext cx="0" cy="504157"/>
          </a:xfrm>
          <a:prstGeom prst="line">
            <a:avLst/>
          </a:prstGeom>
          <a:ln>
            <a:solidFill>
              <a:srgbClr val="4F2683"/>
            </a:solidFill>
            <a:headEnd type="oval"/>
            <a:tailEnd type="non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FF30FD7-FF17-1066-6E3D-A824911EA8FC}"/>
              </a:ext>
            </a:extLst>
          </p:cNvPr>
          <p:cNvSpPr txBox="1"/>
          <p:nvPr/>
        </p:nvSpPr>
        <p:spPr>
          <a:xfrm>
            <a:off x="959254" y="2675800"/>
            <a:ext cx="872972" cy="461665"/>
          </a:xfrm>
          <a:prstGeom prst="rect">
            <a:avLst/>
          </a:prstGeom>
          <a:noFill/>
        </p:spPr>
        <p:txBody>
          <a:bodyPr wrap="square" rtlCol="0">
            <a:spAutoFit/>
          </a:bodyPr>
          <a:lstStyle/>
          <a:p>
            <a:pPr algn="ctr"/>
            <a:r>
              <a:rPr lang="en-US" sz="2400" b="1">
                <a:solidFill>
                  <a:srgbClr val="4F2683"/>
                </a:solidFill>
              </a:rPr>
              <a:t>2022</a:t>
            </a:r>
          </a:p>
        </p:txBody>
      </p:sp>
      <p:sp>
        <p:nvSpPr>
          <p:cNvPr id="46" name="TextBox 45">
            <a:extLst>
              <a:ext uri="{FF2B5EF4-FFF2-40B4-BE49-F238E27FC236}">
                <a16:creationId xmlns:a16="http://schemas.microsoft.com/office/drawing/2014/main" id="{138ACBE5-E88F-2761-13A2-85761AE37F2C}"/>
              </a:ext>
            </a:extLst>
          </p:cNvPr>
          <p:cNvSpPr txBox="1"/>
          <p:nvPr/>
        </p:nvSpPr>
        <p:spPr>
          <a:xfrm>
            <a:off x="4775129" y="2675800"/>
            <a:ext cx="872972" cy="461665"/>
          </a:xfrm>
          <a:prstGeom prst="rect">
            <a:avLst/>
          </a:prstGeom>
          <a:noFill/>
        </p:spPr>
        <p:txBody>
          <a:bodyPr wrap="square" rtlCol="0">
            <a:spAutoFit/>
          </a:bodyPr>
          <a:lstStyle/>
          <a:p>
            <a:pPr algn="ctr"/>
            <a:r>
              <a:rPr lang="en-US" sz="2400" b="1">
                <a:solidFill>
                  <a:srgbClr val="4F2683"/>
                </a:solidFill>
              </a:rPr>
              <a:t>2024</a:t>
            </a:r>
          </a:p>
        </p:txBody>
      </p:sp>
      <p:pic>
        <p:nvPicPr>
          <p:cNvPr id="34" name="Picture 33" descr="A red flag with a maple leaf and black text&#10;&#10;AI-generated content may be incorrect.">
            <a:extLst>
              <a:ext uri="{FF2B5EF4-FFF2-40B4-BE49-F238E27FC236}">
                <a16:creationId xmlns:a16="http://schemas.microsoft.com/office/drawing/2014/main" id="{2DEB2FB8-884D-75A0-5C01-9735A478C0DA}"/>
              </a:ext>
            </a:extLst>
          </p:cNvPr>
          <p:cNvPicPr>
            <a:picLocks noChangeAspect="1"/>
          </p:cNvPicPr>
          <p:nvPr/>
        </p:nvPicPr>
        <p:blipFill>
          <a:blip r:embed="rId3"/>
          <a:stretch>
            <a:fillRect/>
          </a:stretch>
        </p:blipFill>
        <p:spPr>
          <a:xfrm>
            <a:off x="3877846" y="4114415"/>
            <a:ext cx="2776432" cy="1214402"/>
          </a:xfrm>
          <a:prstGeom prst="rect">
            <a:avLst/>
          </a:prstGeom>
        </p:spPr>
      </p:pic>
      <p:sp>
        <p:nvSpPr>
          <p:cNvPr id="50" name="TextBox 49">
            <a:extLst>
              <a:ext uri="{FF2B5EF4-FFF2-40B4-BE49-F238E27FC236}">
                <a16:creationId xmlns:a16="http://schemas.microsoft.com/office/drawing/2014/main" id="{0CA88C33-3C80-C709-BF2C-0B404A5BB566}"/>
              </a:ext>
            </a:extLst>
          </p:cNvPr>
          <p:cNvSpPr txBox="1"/>
          <p:nvPr/>
        </p:nvSpPr>
        <p:spPr>
          <a:xfrm>
            <a:off x="6654278" y="3594114"/>
            <a:ext cx="872972" cy="461665"/>
          </a:xfrm>
          <a:prstGeom prst="rect">
            <a:avLst/>
          </a:prstGeom>
          <a:noFill/>
        </p:spPr>
        <p:txBody>
          <a:bodyPr wrap="square" rtlCol="0">
            <a:spAutoFit/>
          </a:bodyPr>
          <a:lstStyle/>
          <a:p>
            <a:pPr algn="ctr"/>
            <a:r>
              <a:rPr lang="en-US" sz="2400" b="1">
                <a:solidFill>
                  <a:srgbClr val="4F2683"/>
                </a:solidFill>
              </a:rPr>
              <a:t>2025</a:t>
            </a:r>
          </a:p>
        </p:txBody>
      </p:sp>
      <p:pic>
        <p:nvPicPr>
          <p:cNvPr id="11" name="Graphic 10">
            <a:extLst>
              <a:ext uri="{FF2B5EF4-FFF2-40B4-BE49-F238E27FC236}">
                <a16:creationId xmlns:a16="http://schemas.microsoft.com/office/drawing/2014/main" id="{A52D75F1-0839-AD4B-EBCB-2D5321E34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587" y="5035243"/>
            <a:ext cx="631639" cy="183580"/>
          </a:xfrm>
          <a:prstGeom prst="rect">
            <a:avLst/>
          </a:prstGeom>
        </p:spPr>
      </p:pic>
      <p:sp>
        <p:nvSpPr>
          <p:cNvPr id="32" name="TextBox 31">
            <a:extLst>
              <a:ext uri="{FF2B5EF4-FFF2-40B4-BE49-F238E27FC236}">
                <a16:creationId xmlns:a16="http://schemas.microsoft.com/office/drawing/2014/main" id="{27E255CD-E8D0-9724-F968-0C48B3CB3D0A}"/>
              </a:ext>
            </a:extLst>
          </p:cNvPr>
          <p:cNvSpPr txBox="1"/>
          <p:nvPr/>
        </p:nvSpPr>
        <p:spPr>
          <a:xfrm>
            <a:off x="429498" y="210020"/>
            <a:ext cx="8005704" cy="861774"/>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Background</a:t>
            </a:r>
          </a:p>
        </p:txBody>
      </p:sp>
      <p:sp>
        <p:nvSpPr>
          <p:cNvPr id="26" name="TextBox 25">
            <a:extLst>
              <a:ext uri="{FF2B5EF4-FFF2-40B4-BE49-F238E27FC236}">
                <a16:creationId xmlns:a16="http://schemas.microsoft.com/office/drawing/2014/main" id="{3B0E50ED-703E-45F6-FF47-9023F4EBE694}"/>
              </a:ext>
            </a:extLst>
          </p:cNvPr>
          <p:cNvSpPr txBox="1"/>
          <p:nvPr/>
        </p:nvSpPr>
        <p:spPr>
          <a:xfrm>
            <a:off x="3917463" y="3646405"/>
            <a:ext cx="2627878" cy="923330"/>
          </a:xfrm>
          <a:prstGeom prst="rect">
            <a:avLst/>
          </a:prstGeom>
          <a:noFill/>
        </p:spPr>
        <p:txBody>
          <a:bodyPr wrap="square" rtlCol="0">
            <a:spAutoFit/>
          </a:bodyPr>
          <a:lstStyle/>
          <a:p>
            <a:pPr algn="ctr"/>
            <a:r>
              <a:rPr lang="en-CA" sz="1200" b="1" u="sng"/>
              <a:t>Contribution &amp; Amending Agreement / Phase </a:t>
            </a:r>
            <a:r>
              <a:rPr lang="en-CA" b="1" u="sng"/>
              <a:t>#2</a:t>
            </a:r>
            <a:r>
              <a:rPr lang="en-CA" sz="1200" b="1" u="sng"/>
              <a:t>:</a:t>
            </a:r>
          </a:p>
          <a:p>
            <a:pPr algn="ctr"/>
            <a:r>
              <a:rPr lang="en-CA" sz="1200"/>
              <a:t>Leading the Way: PWLLE at the Forefront of Drug Checking Initiatives</a:t>
            </a:r>
          </a:p>
        </p:txBody>
      </p:sp>
      <p:sp>
        <p:nvSpPr>
          <p:cNvPr id="54" name="Freeform 53">
            <a:extLst>
              <a:ext uri="{FF2B5EF4-FFF2-40B4-BE49-F238E27FC236}">
                <a16:creationId xmlns:a16="http://schemas.microsoft.com/office/drawing/2014/main" id="{C2D22275-F5D5-E178-9144-FEEB2FE9A5CD}"/>
              </a:ext>
            </a:extLst>
          </p:cNvPr>
          <p:cNvSpPr/>
          <p:nvPr/>
        </p:nvSpPr>
        <p:spPr>
          <a:xfrm>
            <a:off x="5229922" y="2885482"/>
            <a:ext cx="2509024" cy="738664"/>
          </a:xfrm>
          <a:custGeom>
            <a:avLst/>
            <a:gdLst>
              <a:gd name="connsiteX0" fmla="*/ 0 w 2157957"/>
              <a:gd name="connsiteY0" fmla="*/ 603830 h 603830"/>
              <a:gd name="connsiteX1" fmla="*/ 1873405 w 2157957"/>
              <a:gd name="connsiteY1" fmla="*/ 68572 h 603830"/>
              <a:gd name="connsiteX2" fmla="*/ 2118732 w 2157957"/>
              <a:gd name="connsiteY2" fmla="*/ 23967 h 603830"/>
            </a:gdLst>
            <a:ahLst/>
            <a:cxnLst>
              <a:cxn ang="0">
                <a:pos x="connsiteX0" y="connsiteY0"/>
              </a:cxn>
              <a:cxn ang="0">
                <a:pos x="connsiteX1" y="connsiteY1"/>
              </a:cxn>
              <a:cxn ang="0">
                <a:pos x="connsiteX2" y="connsiteY2"/>
              </a:cxn>
            </a:cxnLst>
            <a:rect l="l" t="t" r="r" b="b"/>
            <a:pathLst>
              <a:path w="2157957" h="603830">
                <a:moveTo>
                  <a:pt x="0" y="603830"/>
                </a:moveTo>
                <a:lnTo>
                  <a:pt x="1873405" y="68572"/>
                </a:lnTo>
                <a:cubicBezTo>
                  <a:pt x="2226527" y="-28072"/>
                  <a:pt x="2172629" y="-2053"/>
                  <a:pt x="2118732" y="23967"/>
                </a:cubicBezTo>
              </a:path>
            </a:pathLst>
          </a:custGeom>
          <a:noFill/>
          <a:ln w="22225">
            <a:solidFill>
              <a:srgbClr val="4F2683">
                <a:alpha val="15000"/>
              </a:srgbClr>
            </a:solidFill>
            <a:tailEnd type="stealth" w="lg" len="lg"/>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descr="A purple and black pin with a person in the center&#10;&#10;AI-generated content may be incorrect.">
            <a:extLst>
              <a:ext uri="{FF2B5EF4-FFF2-40B4-BE49-F238E27FC236}">
                <a16:creationId xmlns:a16="http://schemas.microsoft.com/office/drawing/2014/main" id="{862AE59E-75F8-2D22-86EC-10C7B1A3FB3E}"/>
              </a:ext>
            </a:extLst>
          </p:cNvPr>
          <p:cNvPicPr>
            <a:picLocks noChangeAspect="1"/>
          </p:cNvPicPr>
          <p:nvPr/>
        </p:nvPicPr>
        <p:blipFill>
          <a:blip r:embed="rId6"/>
          <a:stretch>
            <a:fillRect/>
          </a:stretch>
        </p:blipFill>
        <p:spPr>
          <a:xfrm>
            <a:off x="7715114" y="2035485"/>
            <a:ext cx="769279" cy="769279"/>
          </a:xfrm>
          <a:prstGeom prst="rect">
            <a:avLst/>
          </a:prstGeom>
        </p:spPr>
      </p:pic>
      <p:sp>
        <p:nvSpPr>
          <p:cNvPr id="57" name="TextBox 56">
            <a:extLst>
              <a:ext uri="{FF2B5EF4-FFF2-40B4-BE49-F238E27FC236}">
                <a16:creationId xmlns:a16="http://schemas.microsoft.com/office/drawing/2014/main" id="{54FBC077-E20A-27A0-1D74-3E5640B5070A}"/>
              </a:ext>
            </a:extLst>
          </p:cNvPr>
          <p:cNvSpPr txBox="1"/>
          <p:nvPr/>
        </p:nvSpPr>
        <p:spPr>
          <a:xfrm>
            <a:off x="7575643" y="2700816"/>
            <a:ext cx="1160615" cy="369332"/>
          </a:xfrm>
          <a:prstGeom prst="rect">
            <a:avLst/>
          </a:prstGeom>
          <a:noFill/>
        </p:spPr>
        <p:txBody>
          <a:bodyPr wrap="square" rtlCol="0">
            <a:spAutoFit/>
          </a:bodyPr>
          <a:lstStyle/>
          <a:p>
            <a:pPr algn="ctr"/>
            <a:r>
              <a:rPr lang="en-US" b="1">
                <a:solidFill>
                  <a:srgbClr val="4F2683"/>
                </a:solidFill>
              </a:rPr>
              <a:t>Present…</a:t>
            </a:r>
          </a:p>
        </p:txBody>
      </p:sp>
      <p:pic>
        <p:nvPicPr>
          <p:cNvPr id="59" name="Graphic 58">
            <a:extLst>
              <a:ext uri="{FF2B5EF4-FFF2-40B4-BE49-F238E27FC236}">
                <a16:creationId xmlns:a16="http://schemas.microsoft.com/office/drawing/2014/main" id="{02FC1151-19A8-F556-708F-D65F9A1DF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7356" y="5046638"/>
            <a:ext cx="631639" cy="183580"/>
          </a:xfrm>
          <a:prstGeom prst="rect">
            <a:avLst/>
          </a:prstGeom>
        </p:spPr>
      </p:pic>
      <p:cxnSp>
        <p:nvCxnSpPr>
          <p:cNvPr id="2" name="Straight Connector 1">
            <a:extLst>
              <a:ext uri="{FF2B5EF4-FFF2-40B4-BE49-F238E27FC236}">
                <a16:creationId xmlns:a16="http://schemas.microsoft.com/office/drawing/2014/main" id="{18D29B0E-6117-638C-C23F-E9EAB7C1AA88}"/>
              </a:ext>
            </a:extLst>
          </p:cNvPr>
          <p:cNvCxnSpPr>
            <a:cxnSpLocks/>
          </p:cNvCxnSpPr>
          <p:nvPr/>
        </p:nvCxnSpPr>
        <p:spPr>
          <a:xfrm flipV="1">
            <a:off x="6901870" y="1620981"/>
            <a:ext cx="0" cy="1728235"/>
          </a:xfrm>
          <a:prstGeom prst="line">
            <a:avLst/>
          </a:prstGeom>
          <a:ln>
            <a:solidFill>
              <a:srgbClr val="FF0000"/>
            </a:solidFill>
            <a:headEnd type="none"/>
            <a:tailEnd type="ova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CCF19B5-5B30-E3D8-5875-199862EB0A70}"/>
              </a:ext>
            </a:extLst>
          </p:cNvPr>
          <p:cNvSpPr txBox="1"/>
          <p:nvPr/>
        </p:nvSpPr>
        <p:spPr>
          <a:xfrm>
            <a:off x="5787445" y="728630"/>
            <a:ext cx="2257425" cy="830997"/>
          </a:xfrm>
          <a:prstGeom prst="rect">
            <a:avLst/>
          </a:prstGeom>
          <a:noFill/>
        </p:spPr>
        <p:txBody>
          <a:bodyPr wrap="square" rtlCol="0">
            <a:spAutoFit/>
          </a:bodyPr>
          <a:lstStyle/>
          <a:p>
            <a:pPr algn="ctr"/>
            <a:r>
              <a:rPr lang="en-US" sz="1200" dirty="0"/>
              <a:t>The Community Care and Recovery Act, 2024 (the “CCRA”) received Royal Assent on December 4, 2024.</a:t>
            </a:r>
          </a:p>
        </p:txBody>
      </p:sp>
      <p:pic>
        <p:nvPicPr>
          <p:cNvPr id="8" name="Picture 7" descr="A red flag with a maple leaf and black text&#10;&#10;AI-generated content may be incorrect.">
            <a:extLst>
              <a:ext uri="{FF2B5EF4-FFF2-40B4-BE49-F238E27FC236}">
                <a16:creationId xmlns:a16="http://schemas.microsoft.com/office/drawing/2014/main" id="{E6F2485D-2C77-B030-E1BD-D6D04554A696}"/>
              </a:ext>
            </a:extLst>
          </p:cNvPr>
          <p:cNvPicPr>
            <a:picLocks noChangeAspect="1"/>
          </p:cNvPicPr>
          <p:nvPr/>
        </p:nvPicPr>
        <p:blipFill>
          <a:blip r:embed="rId3"/>
          <a:stretch>
            <a:fillRect/>
          </a:stretch>
        </p:blipFill>
        <p:spPr>
          <a:xfrm>
            <a:off x="-13615" y="4108070"/>
            <a:ext cx="2776432" cy="1214402"/>
          </a:xfrm>
          <a:prstGeom prst="rect">
            <a:avLst/>
          </a:prstGeom>
        </p:spPr>
      </p:pic>
      <p:sp>
        <p:nvSpPr>
          <p:cNvPr id="6" name="Oval 5">
            <a:extLst>
              <a:ext uri="{FF2B5EF4-FFF2-40B4-BE49-F238E27FC236}">
                <a16:creationId xmlns:a16="http://schemas.microsoft.com/office/drawing/2014/main" id="{80CD931A-A701-9944-5E06-CBF0F9A417E7}"/>
              </a:ext>
            </a:extLst>
          </p:cNvPr>
          <p:cNvSpPr/>
          <p:nvPr/>
        </p:nvSpPr>
        <p:spPr>
          <a:xfrm>
            <a:off x="5714153" y="610230"/>
            <a:ext cx="2326596" cy="980074"/>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98226C-D7AB-33DA-ACBE-C8C41CF2DA14}"/>
              </a:ext>
            </a:extLst>
          </p:cNvPr>
          <p:cNvSpPr txBox="1"/>
          <p:nvPr/>
        </p:nvSpPr>
        <p:spPr>
          <a:xfrm>
            <a:off x="110931" y="3593599"/>
            <a:ext cx="2582847" cy="923330"/>
          </a:xfrm>
          <a:prstGeom prst="rect">
            <a:avLst/>
          </a:prstGeom>
          <a:noFill/>
        </p:spPr>
        <p:txBody>
          <a:bodyPr wrap="square" rtlCol="0">
            <a:spAutoFit/>
          </a:bodyPr>
          <a:lstStyle/>
          <a:p>
            <a:pPr algn="ctr"/>
            <a:r>
              <a:rPr lang="en-CA" sz="1200" b="1" u="sng"/>
              <a:t>Contribution Agreement / Phase </a:t>
            </a:r>
            <a:r>
              <a:rPr lang="en-CA" b="1" u="sng"/>
              <a:t>#1</a:t>
            </a:r>
            <a:r>
              <a:rPr lang="en-CA" sz="1200" b="1" u="sng"/>
              <a:t>:</a:t>
            </a:r>
          </a:p>
          <a:p>
            <a:pPr algn="ctr"/>
            <a:r>
              <a:rPr lang="en-CA" sz="1200"/>
              <a:t>Creating a Drug Checking Network Using Machine Learning Enabled Spectrometers</a:t>
            </a:r>
          </a:p>
        </p:txBody>
      </p:sp>
      <p:sp>
        <p:nvSpPr>
          <p:cNvPr id="31" name="Freeform 30">
            <a:extLst>
              <a:ext uri="{FF2B5EF4-FFF2-40B4-BE49-F238E27FC236}">
                <a16:creationId xmlns:a16="http://schemas.microsoft.com/office/drawing/2014/main" id="{C02F7B79-166D-6D24-C44E-655AC6058C16}"/>
              </a:ext>
            </a:extLst>
          </p:cNvPr>
          <p:cNvSpPr/>
          <p:nvPr/>
        </p:nvSpPr>
        <p:spPr>
          <a:xfrm rot="10800000">
            <a:off x="1405051" y="3100039"/>
            <a:ext cx="3788257" cy="512020"/>
          </a:xfrm>
          <a:custGeom>
            <a:avLst/>
            <a:gdLst>
              <a:gd name="connsiteX0" fmla="*/ 0 w 3824868"/>
              <a:gd name="connsiteY0" fmla="*/ 0 h 513050"/>
              <a:gd name="connsiteX1" fmla="*/ 1884556 w 3824868"/>
              <a:gd name="connsiteY1" fmla="*/ 512956 h 513050"/>
              <a:gd name="connsiteX2" fmla="*/ 3824868 w 3824868"/>
              <a:gd name="connsiteY2" fmla="*/ 33453 h 513050"/>
            </a:gdLst>
            <a:ahLst/>
            <a:cxnLst>
              <a:cxn ang="0">
                <a:pos x="connsiteX0" y="connsiteY0"/>
              </a:cxn>
              <a:cxn ang="0">
                <a:pos x="connsiteX1" y="connsiteY1"/>
              </a:cxn>
              <a:cxn ang="0">
                <a:pos x="connsiteX2" y="connsiteY2"/>
              </a:cxn>
            </a:cxnLst>
            <a:rect l="l" t="t" r="r" b="b"/>
            <a:pathLst>
              <a:path w="3824868" h="513050">
                <a:moveTo>
                  <a:pt x="0" y="0"/>
                </a:moveTo>
                <a:cubicBezTo>
                  <a:pt x="623539" y="253690"/>
                  <a:pt x="1247078" y="507381"/>
                  <a:pt x="1884556" y="512956"/>
                </a:cubicBezTo>
                <a:cubicBezTo>
                  <a:pt x="2522034" y="518532"/>
                  <a:pt x="3173451" y="275992"/>
                  <a:pt x="3824868" y="33453"/>
                </a:cubicBezTo>
              </a:path>
            </a:pathLst>
          </a:custGeom>
          <a:noFill/>
          <a:ln w="22225">
            <a:solidFill>
              <a:srgbClr val="4F2683">
                <a:alpha val="15000"/>
              </a:srgbClr>
            </a:solidFill>
            <a:headEnd type="stealth" w="lg" len="lg"/>
            <a:tailEnd type="non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032A3CBA-8559-13E9-8F61-73495201D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603" y="4834619"/>
            <a:ext cx="1215052" cy="911289"/>
          </a:xfrm>
          <a:prstGeom prst="rect">
            <a:avLst/>
          </a:prstGeom>
        </p:spPr>
      </p:pic>
      <p:pic>
        <p:nvPicPr>
          <p:cNvPr id="9" name="Picture 8">
            <a:extLst>
              <a:ext uri="{FF2B5EF4-FFF2-40B4-BE49-F238E27FC236}">
                <a16:creationId xmlns:a16="http://schemas.microsoft.com/office/drawing/2014/main" id="{A793EFA0-4CAE-85CB-A0A6-831F58BD6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984" y="4866827"/>
            <a:ext cx="1215052" cy="911289"/>
          </a:xfrm>
          <a:prstGeom prst="rect">
            <a:avLst/>
          </a:prstGeom>
        </p:spPr>
      </p:pic>
      <p:sp>
        <p:nvSpPr>
          <p:cNvPr id="58" name="TextBox 57">
            <a:extLst>
              <a:ext uri="{FF2B5EF4-FFF2-40B4-BE49-F238E27FC236}">
                <a16:creationId xmlns:a16="http://schemas.microsoft.com/office/drawing/2014/main" id="{0FAD2411-6559-39C6-27AF-4098CA5B7DAD}"/>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pic>
        <p:nvPicPr>
          <p:cNvPr id="7" name="Graphic 6">
            <a:extLst>
              <a:ext uri="{FF2B5EF4-FFF2-40B4-BE49-F238E27FC236}">
                <a16:creationId xmlns:a16="http://schemas.microsoft.com/office/drawing/2014/main" id="{DF11DF07-7CC5-B879-4CA1-5BCAF252E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0344" y="5067703"/>
            <a:ext cx="631639" cy="183580"/>
          </a:xfrm>
          <a:prstGeom prst="rect">
            <a:avLst/>
          </a:prstGeom>
        </p:spPr>
      </p:pic>
    </p:spTree>
    <p:extLst>
      <p:ext uri="{BB962C8B-B14F-4D97-AF65-F5344CB8AC3E}">
        <p14:creationId xmlns:p14="http://schemas.microsoft.com/office/powerpoint/2010/main" val="24702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computer&#10;&#10;AI-generated content may be incorrect.">
            <a:extLst>
              <a:ext uri="{FF2B5EF4-FFF2-40B4-BE49-F238E27FC236}">
                <a16:creationId xmlns:a16="http://schemas.microsoft.com/office/drawing/2014/main" id="{95299B82-96BB-19A9-2298-9BAFD35FD93E}"/>
              </a:ext>
            </a:extLst>
          </p:cNvPr>
          <p:cNvPicPr>
            <a:picLocks noGrp="1" noChangeAspect="1"/>
          </p:cNvPicPr>
          <p:nvPr>
            <p:ph idx="1"/>
          </p:nvPr>
        </p:nvPicPr>
        <p:blipFill>
          <a:blip r:embed="rId2"/>
          <a:stretch>
            <a:fillRect/>
          </a:stretch>
        </p:blipFill>
        <p:spPr>
          <a:xfrm>
            <a:off x="137536" y="1239002"/>
            <a:ext cx="9006464" cy="4810924"/>
          </a:xfrm>
        </p:spPr>
      </p:pic>
      <p:sp>
        <p:nvSpPr>
          <p:cNvPr id="3" name="TextBox 2">
            <a:extLst>
              <a:ext uri="{FF2B5EF4-FFF2-40B4-BE49-F238E27FC236}">
                <a16:creationId xmlns:a16="http://schemas.microsoft.com/office/drawing/2014/main" id="{34642F04-365F-5259-847E-B6620D10E6C0}"/>
              </a:ext>
            </a:extLst>
          </p:cNvPr>
          <p:cNvSpPr txBox="1"/>
          <p:nvPr/>
        </p:nvSpPr>
        <p:spPr>
          <a:xfrm>
            <a:off x="728509" y="127594"/>
            <a:ext cx="8005704" cy="1631216"/>
          </a:xfrm>
          <a:prstGeom prst="rect">
            <a:avLst/>
          </a:prstGeom>
          <a:noFill/>
        </p:spPr>
        <p:txBody>
          <a:bodyPr wrap="square" rtlCol="0">
            <a:spAutoFit/>
          </a:bodyPr>
          <a:lstStyle/>
          <a:p>
            <a:pPr>
              <a:spcAft>
                <a:spcPts val="1200"/>
              </a:spcAft>
            </a:pPr>
            <a:r>
              <a:rPr lang="en-US" sz="5000" b="1" dirty="0">
                <a:solidFill>
                  <a:srgbClr val="3C1B71"/>
                </a:solidFill>
                <a:latin typeface="Arial"/>
                <a:cs typeface="Arial Unicode MS"/>
              </a:rPr>
              <a:t>Grant-Related Projects (Western)</a:t>
            </a:r>
          </a:p>
        </p:txBody>
      </p:sp>
    </p:spTree>
    <p:extLst>
      <p:ext uri="{BB962C8B-B14F-4D97-AF65-F5344CB8AC3E}">
        <p14:creationId xmlns:p14="http://schemas.microsoft.com/office/powerpoint/2010/main" val="369116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0684A-3095-C849-20C7-8CEE5A8C51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D4BF8EA-553A-BC2C-BD54-42B235CDF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DF6C1273-7059-9D5D-4AAC-163EB67C9EAB}"/>
              </a:ext>
            </a:extLst>
          </p:cNvPr>
          <p:cNvSpPr txBox="1"/>
          <p:nvPr/>
        </p:nvSpPr>
        <p:spPr>
          <a:xfrm>
            <a:off x="402203" y="167740"/>
            <a:ext cx="4562593" cy="861774"/>
          </a:xfrm>
          <a:prstGeom prst="rect">
            <a:avLst/>
          </a:prstGeom>
          <a:noFill/>
        </p:spPr>
        <p:txBody>
          <a:bodyPr wrap="square" rtlCol="0">
            <a:spAutoFit/>
          </a:bodyPr>
          <a:lstStyle/>
          <a:p>
            <a:r>
              <a:rPr lang="en-US" sz="5000" b="1">
                <a:solidFill>
                  <a:schemeClr val="bg1"/>
                </a:solidFill>
                <a:latin typeface="Arial"/>
                <a:cs typeface="Arial Unicode MS"/>
              </a:rPr>
              <a:t>Overview </a:t>
            </a:r>
          </a:p>
        </p:txBody>
      </p:sp>
      <p:sp>
        <p:nvSpPr>
          <p:cNvPr id="2" name="TextBox 1">
            <a:extLst>
              <a:ext uri="{FF2B5EF4-FFF2-40B4-BE49-F238E27FC236}">
                <a16:creationId xmlns:a16="http://schemas.microsoft.com/office/drawing/2014/main" id="{B2D9A55F-528E-2405-7439-32F630144AA9}"/>
              </a:ext>
            </a:extLst>
          </p:cNvPr>
          <p:cNvSpPr txBox="1">
            <a:spLocks/>
          </p:cNvSpPr>
          <p:nvPr/>
        </p:nvSpPr>
        <p:spPr>
          <a:xfrm>
            <a:off x="2555210" y="6554656"/>
            <a:ext cx="8644482" cy="369332"/>
          </a:xfrm>
          <a:prstGeom prst="rect">
            <a:avLst/>
          </a:prstGeom>
          <a:noFill/>
        </p:spPr>
        <p:txBody>
          <a:bodyPr wrap="none" rtlCol="0">
            <a:normAutofit/>
          </a:bodyPr>
          <a:lstStyle/>
          <a:p>
            <a:r>
              <a:rPr lang="en-US" sz="1200">
                <a:solidFill>
                  <a:schemeClr val="bg1"/>
                </a:solidFill>
                <a:latin typeface="Arial"/>
                <a:cs typeface="Arial Unicode MS"/>
              </a:rPr>
              <a:t>Western University in Collaboration with Scatr Inc: A Two-Phase Novel Drug Checking Initiative</a:t>
            </a:r>
          </a:p>
        </p:txBody>
      </p:sp>
    </p:spTree>
    <p:extLst>
      <p:ext uri="{BB962C8B-B14F-4D97-AF65-F5344CB8AC3E}">
        <p14:creationId xmlns:p14="http://schemas.microsoft.com/office/powerpoint/2010/main" val="7652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271</TotalTime>
  <Words>3155</Words>
  <Application>Microsoft Macintosh PowerPoint</Application>
  <PresentationFormat>On-screen Show (4:3)</PresentationFormat>
  <Paragraphs>325</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Narrow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Victoria and Dan – Research Questions</vt:lpstr>
      <vt:lpstr>PowerPoint Presentation</vt:lpstr>
    </vt:vector>
  </TitlesOfParts>
  <Manager/>
  <Company>UWO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Jennifer Wilson</dc:creator>
  <cp:keywords/>
  <dc:description/>
  <cp:lastModifiedBy>Cameron Brown</cp:lastModifiedBy>
  <cp:revision>21</cp:revision>
  <cp:lastPrinted>2012-01-12T15:01:17Z</cp:lastPrinted>
  <dcterms:created xsi:type="dcterms:W3CDTF">2011-12-23T15:22:14Z</dcterms:created>
  <dcterms:modified xsi:type="dcterms:W3CDTF">2025-12-11T15:11:43Z</dcterms:modified>
  <cp:category/>
</cp:coreProperties>
</file>